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sldIdLst>
    <p:sldId id="256" r:id="rId2"/>
    <p:sldId id="257" r:id="rId3"/>
    <p:sldId id="258" r:id="rId4"/>
    <p:sldId id="259" r:id="rId5"/>
    <p:sldId id="260" r:id="rId6"/>
    <p:sldId id="261" r:id="rId7"/>
    <p:sldId id="262" r:id="rId8"/>
    <p:sldId id="264" r:id="rId9"/>
    <p:sldId id="265" r:id="rId10"/>
    <p:sldId id="266" r:id="rId11"/>
    <p:sldId id="267" r:id="rId12"/>
    <p:sldId id="268"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snapToGrid="0">
      <p:cViewPr varScale="1">
        <p:scale>
          <a:sx n="77" d="100"/>
          <a:sy n="77" d="100"/>
        </p:scale>
        <p:origin x="72" y="1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03504" y="770467"/>
            <a:ext cx="10782300" cy="3352800"/>
          </a:xfrm>
        </p:spPr>
        <p:txBody>
          <a:bodyPr anchor="b">
            <a:noAutofit/>
          </a:bodyPr>
          <a:lstStyle>
            <a:lvl1pPr algn="l">
              <a:lnSpc>
                <a:spcPct val="80000"/>
              </a:lnSpc>
              <a:defRPr sz="8800" spc="-120"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667512" y="4206876"/>
            <a:ext cx="9228201" cy="1645920"/>
          </a:xfrm>
        </p:spPr>
        <p:txBody>
          <a:bodyPr>
            <a:normAutofit/>
          </a:bodyPr>
          <a:lstStyle>
            <a:lvl1pPr marL="0" indent="0" algn="l">
              <a:buNone/>
              <a:defRPr sz="32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7" name="Date Placeholder 6"/>
          <p:cNvSpPr>
            <a:spLocks noGrp="1"/>
          </p:cNvSpPr>
          <p:nvPr>
            <p:ph type="dt" sz="half" idx="10"/>
          </p:nvPr>
        </p:nvSpPr>
        <p:spPr/>
        <p:txBody>
          <a:bodyPr/>
          <a:lstStyle>
            <a:lvl1pPr>
              <a:defRPr>
                <a:solidFill>
                  <a:srgbClr val="FFFFFF">
                    <a:alpha val="80000"/>
                  </a:srgbClr>
                </a:solidFill>
              </a:defRPr>
            </a:lvl1pPr>
          </a:lstStyle>
          <a:p>
            <a:fld id="{241C65F1-0275-46FF-951C-21805A3815EA}" type="datetimeFigureOut">
              <a:rPr lang="en-US" smtClean="0"/>
              <a:t>1/20/2025</a:t>
            </a:fld>
            <a:endParaRPr lang="en-US"/>
          </a:p>
        </p:txBody>
      </p:sp>
      <p:sp>
        <p:nvSpPr>
          <p:cNvPr id="8" name="Footer Placeholder 7"/>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9" name="Slide Number Placeholder 8"/>
          <p:cNvSpPr>
            <a:spLocks noGrp="1"/>
          </p:cNvSpPr>
          <p:nvPr>
            <p:ph type="sldNum" sz="quarter" idx="12"/>
          </p:nvPr>
        </p:nvSpPr>
        <p:spPr/>
        <p:txBody>
          <a:bodyPr/>
          <a:lstStyle>
            <a:lvl1pPr>
              <a:defRPr>
                <a:solidFill>
                  <a:srgbClr val="FFFFFF">
                    <a:alpha val="25000"/>
                  </a:srgbClr>
                </a:solidFill>
              </a:defRPr>
            </a:lvl1pPr>
          </a:lstStyle>
          <a:p>
            <a:fld id="{6210A238-D42A-436B-A230-30E569493731}" type="slidenum">
              <a:rPr lang="en-US" smtClean="0"/>
              <a:t>‹#›</a:t>
            </a:fld>
            <a:endParaRPr lang="en-US"/>
          </a:p>
        </p:txBody>
      </p:sp>
    </p:spTree>
    <p:extLst>
      <p:ext uri="{BB962C8B-B14F-4D97-AF65-F5344CB8AC3E}">
        <p14:creationId xmlns:p14="http://schemas.microsoft.com/office/powerpoint/2010/main" val="39554924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1C65F1-0275-46FF-951C-21805A3815EA}"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27583295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43950" y="695325"/>
            <a:ext cx="2628900" cy="48006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71525" y="714375"/>
            <a:ext cx="7734300" cy="54006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1C65F1-0275-46FF-951C-21805A3815EA}"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517491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41C65F1-0275-46FF-951C-21805A3815EA}"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27948127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3504" y="767419"/>
            <a:ext cx="10780776" cy="3355848"/>
          </a:xfrm>
        </p:spPr>
        <p:txBody>
          <a:bodyPr anchor="b">
            <a:normAutofit/>
          </a:bodyPr>
          <a:lstStyle>
            <a:lvl1pPr>
              <a:lnSpc>
                <a:spcPct val="80000"/>
              </a:lnSpc>
              <a:defRPr sz="8800" b="0" baseline="0">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667512" y="4204209"/>
            <a:ext cx="9226296" cy="1645920"/>
          </a:xfrm>
        </p:spPr>
        <p:txBody>
          <a:bodyPr anchor="t">
            <a:normAutofit/>
          </a:bodyPr>
          <a:lstStyle>
            <a:lvl1pPr marL="0" indent="0">
              <a:buNone/>
              <a:defRPr sz="32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41C65F1-0275-46FF-951C-21805A3815EA}" type="datetimeFigureOut">
              <a:rPr lang="en-US" smtClean="0"/>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1221646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6656"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011330" y="1998134"/>
            <a:ext cx="4663440" cy="376732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41C65F1-0275-46FF-951C-21805A3815EA}"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3849065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676656" y="2040467"/>
            <a:ext cx="4663440" cy="723400"/>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6656" y="2753084"/>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07608" y="2038435"/>
            <a:ext cx="4663440" cy="722376"/>
          </a:xfrm>
        </p:spPr>
        <p:txBody>
          <a:bodyPr anchor="ctr">
            <a:normAutofit/>
          </a:bodyPr>
          <a:lstStyle>
            <a:lvl1pPr marL="0" indent="0">
              <a:buNone/>
              <a:defRPr sz="22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007608" y="2750990"/>
            <a:ext cx="4663440" cy="32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41C65F1-0275-46FF-951C-21805A3815EA}" type="datetimeFigureOut">
              <a:rPr lang="en-US" smtClean="0"/>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42399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41C65F1-0275-46FF-951C-21805A3815EA}" type="datetimeFigureOut">
              <a:rPr lang="en-US" smtClean="0"/>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6555771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41C65F1-0275-46FF-951C-21805A3815EA}" type="datetimeFigureOut">
              <a:rPr lang="en-US" smtClean="0"/>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210A238-D42A-436B-A230-30E569493731}" type="slidenum">
              <a:rPr lang="en-US" smtClean="0"/>
              <a:t>‹#›</a:t>
            </a:fld>
            <a:endParaRPr lang="en-US"/>
          </a:p>
        </p:txBody>
      </p:sp>
    </p:spTree>
    <p:extLst>
      <p:ext uri="{BB962C8B-B14F-4D97-AF65-F5344CB8AC3E}">
        <p14:creationId xmlns:p14="http://schemas.microsoft.com/office/powerpoint/2010/main" val="2524739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Rectangle 1"/>
          <p:cNvSpPr/>
          <p:nvPr/>
        </p:nvSpPr>
        <p:spPr>
          <a:xfrm>
            <a:off x="7620000" y="0"/>
            <a:ext cx="457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8261404" y="542282"/>
            <a:ext cx="3383280" cy="1920240"/>
          </a:xfrm>
        </p:spPr>
        <p:txBody>
          <a:bodyPr anchor="b">
            <a:noAutofit/>
          </a:bodyPr>
          <a:lstStyle>
            <a:lvl1pPr>
              <a:lnSpc>
                <a:spcPct val="85000"/>
              </a:lnSpc>
              <a:defRPr sz="400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762000" y="762000"/>
            <a:ext cx="6096000" cy="45720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275982" y="2511813"/>
            <a:ext cx="339852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8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en-US"/>
              <a:t>Click to edit Master text styles</a:t>
            </a:r>
          </a:p>
        </p:txBody>
      </p:sp>
      <p:sp>
        <p:nvSpPr>
          <p:cNvPr id="5" name="Date Placeholder 4"/>
          <p:cNvSpPr>
            <a:spLocks noGrp="1"/>
          </p:cNvSpPr>
          <p:nvPr>
            <p:ph type="dt" sz="half" idx="10"/>
          </p:nvPr>
        </p:nvSpPr>
        <p:spPr/>
        <p:txBody>
          <a:bodyPr/>
          <a:lstStyle/>
          <a:p>
            <a:fld id="{241C65F1-0275-46FF-951C-21805A3815EA}" type="datetimeFigureOut">
              <a:rPr lang="en-US" smtClean="0"/>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6210A238-D42A-436B-A230-30E569493731}" type="slidenum">
              <a:rPr lang="en-US" smtClean="0"/>
              <a:t>‹#›</a:t>
            </a:fld>
            <a:endParaRPr lang="en-US"/>
          </a:p>
        </p:txBody>
      </p:sp>
    </p:spTree>
    <p:extLst>
      <p:ext uri="{BB962C8B-B14F-4D97-AF65-F5344CB8AC3E}">
        <p14:creationId xmlns:p14="http://schemas.microsoft.com/office/powerpoint/2010/main" val="2266682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9224" y="5418667"/>
            <a:ext cx="10780776" cy="613283"/>
          </a:xfrm>
        </p:spPr>
        <p:txBody>
          <a:bodyPr anchor="b">
            <a:normAutofit/>
          </a:bodyPr>
          <a:lstStyle>
            <a:lvl1pPr>
              <a:defRPr sz="32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2192000" cy="5330952"/>
          </a:xfrm>
          <a:solidFill>
            <a:schemeClr val="accent1">
              <a:lumMod val="40000"/>
              <a:lumOff val="60000"/>
            </a:schemeClr>
          </a:solidFill>
        </p:spPr>
        <p:txBody>
          <a:bodyPr anchor="t"/>
          <a:lstStyle>
            <a:lvl1pPr marL="0" indent="0" algn="ctr">
              <a:spcBef>
                <a:spcPts val="800"/>
              </a:spcBef>
              <a:buNone/>
              <a:defRPr sz="3200">
                <a:solidFill>
                  <a:schemeClr val="tx1">
                    <a:lumMod val="75000"/>
                    <a:lumOff val="2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76656" y="5909735"/>
            <a:ext cx="9229344" cy="533400"/>
          </a:xfrm>
        </p:spPr>
        <p:txBody>
          <a:bodyPr>
            <a:normAutofit/>
          </a:bodyPr>
          <a:lstStyle>
            <a:lvl1pPr marL="0" indent="0">
              <a:lnSpc>
                <a:spcPct val="90000"/>
              </a:lnSpc>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2" name="Date Placeholder 11"/>
          <p:cNvSpPr>
            <a:spLocks noGrp="1"/>
          </p:cNvSpPr>
          <p:nvPr>
            <p:ph type="dt" sz="half" idx="10"/>
          </p:nvPr>
        </p:nvSpPr>
        <p:spPr/>
        <p:txBody>
          <a:bodyPr/>
          <a:lstStyle>
            <a:lvl1pPr>
              <a:defRPr>
                <a:solidFill>
                  <a:srgbClr val="FFFFFF">
                    <a:alpha val="80000"/>
                  </a:srgbClr>
                </a:solidFill>
              </a:defRPr>
            </a:lvl1pPr>
          </a:lstStyle>
          <a:p>
            <a:fld id="{241C65F1-0275-46FF-951C-21805A3815EA}" type="datetimeFigureOut">
              <a:rPr lang="en-US" smtClean="0"/>
              <a:t>1/20/2025</a:t>
            </a:fld>
            <a:endParaRPr lang="en-US"/>
          </a:p>
        </p:txBody>
      </p:sp>
      <p:sp>
        <p:nvSpPr>
          <p:cNvPr id="13" name="Footer Placeholder 12"/>
          <p:cNvSpPr>
            <a:spLocks noGrp="1"/>
          </p:cNvSpPr>
          <p:nvPr>
            <p:ph type="ftr" sz="quarter" idx="11"/>
          </p:nvPr>
        </p:nvSpPr>
        <p:spPr/>
        <p:txBody>
          <a:bodyPr/>
          <a:lstStyle>
            <a:lvl1pPr>
              <a:defRPr>
                <a:solidFill>
                  <a:srgbClr val="FFFFFF">
                    <a:alpha val="80000"/>
                  </a:srgbClr>
                </a:solidFill>
              </a:defRPr>
            </a:lvl1pPr>
          </a:lstStyle>
          <a:p>
            <a:endParaRPr lang="en-US"/>
          </a:p>
        </p:txBody>
      </p:sp>
      <p:sp>
        <p:nvSpPr>
          <p:cNvPr id="14" name="Slide Number Placeholder 13"/>
          <p:cNvSpPr>
            <a:spLocks noGrp="1"/>
          </p:cNvSpPr>
          <p:nvPr>
            <p:ph type="sldNum" sz="quarter" idx="12"/>
          </p:nvPr>
        </p:nvSpPr>
        <p:spPr/>
        <p:txBody>
          <a:bodyPr/>
          <a:lstStyle>
            <a:lvl1pPr>
              <a:defRPr>
                <a:solidFill>
                  <a:srgbClr val="FFFFFF">
                    <a:alpha val="25000"/>
                  </a:srgbClr>
                </a:solidFill>
              </a:defRPr>
            </a:lvl1pPr>
          </a:lstStyle>
          <a:p>
            <a:fld id="{6210A238-D42A-436B-A230-30E569493731}" type="slidenum">
              <a:rPr lang="en-US" smtClean="0"/>
              <a:t>‹#›</a:t>
            </a:fld>
            <a:endParaRPr lang="en-US"/>
          </a:p>
        </p:txBody>
      </p:sp>
    </p:spTree>
    <p:extLst>
      <p:ext uri="{BB962C8B-B14F-4D97-AF65-F5344CB8AC3E}">
        <p14:creationId xmlns:p14="http://schemas.microsoft.com/office/powerpoint/2010/main" val="4051620787"/>
      </p:ext>
    </p:extLst>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7224" y="499533"/>
            <a:ext cx="10772775" cy="165819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76656" y="2011680"/>
            <a:ext cx="10753725" cy="3766185"/>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5800" y="6412447"/>
            <a:ext cx="4114800" cy="228600"/>
          </a:xfrm>
          <a:prstGeom prst="rect">
            <a:avLst/>
          </a:prstGeom>
        </p:spPr>
        <p:txBody>
          <a:bodyPr vert="horz" lIns="91440" tIns="45720" rIns="91440" bIns="45720" rtlCol="0" anchor="ctr"/>
          <a:lstStyle>
            <a:lvl1pPr algn="l">
              <a:defRPr sz="950">
                <a:solidFill>
                  <a:schemeClr val="tx1">
                    <a:alpha val="80000"/>
                  </a:schemeClr>
                </a:solidFill>
              </a:defRPr>
            </a:lvl1pPr>
          </a:lstStyle>
          <a:p>
            <a:fld id="{241C65F1-0275-46FF-951C-21805A3815EA}" type="datetimeFigureOut">
              <a:rPr lang="en-US" smtClean="0"/>
              <a:t>1/20/2025</a:t>
            </a:fld>
            <a:endParaRPr lang="en-US"/>
          </a:p>
        </p:txBody>
      </p:sp>
      <p:sp>
        <p:nvSpPr>
          <p:cNvPr id="5" name="Footer Placeholder 4"/>
          <p:cNvSpPr>
            <a:spLocks noGrp="1"/>
          </p:cNvSpPr>
          <p:nvPr>
            <p:ph type="ftr" sz="quarter" idx="3"/>
          </p:nvPr>
        </p:nvSpPr>
        <p:spPr>
          <a:xfrm>
            <a:off x="685800" y="6554697"/>
            <a:ext cx="5029200" cy="228600"/>
          </a:xfrm>
          <a:prstGeom prst="rect">
            <a:avLst/>
          </a:prstGeom>
        </p:spPr>
        <p:txBody>
          <a:bodyPr vert="horz" lIns="91440" tIns="45720" rIns="91440" bIns="45720" rtlCol="0" anchor="ctr"/>
          <a:lstStyle>
            <a:lvl1pPr algn="l">
              <a:defRPr sz="950" cap="all" baseline="0">
                <a:solidFill>
                  <a:schemeClr val="tx1">
                    <a:alpha val="80000"/>
                  </a:schemeClr>
                </a:solidFill>
              </a:defRPr>
            </a:lvl1pPr>
          </a:lstStyle>
          <a:p>
            <a:endParaRPr lang="en-US"/>
          </a:p>
        </p:txBody>
      </p:sp>
      <p:sp>
        <p:nvSpPr>
          <p:cNvPr id="6" name="Slide Number Placeholder 5"/>
          <p:cNvSpPr>
            <a:spLocks noGrp="1"/>
          </p:cNvSpPr>
          <p:nvPr>
            <p:ph type="sldNum" sz="quarter" idx="4"/>
          </p:nvPr>
        </p:nvSpPr>
        <p:spPr>
          <a:xfrm>
            <a:off x="8763926" y="5876412"/>
            <a:ext cx="2926080" cy="1397039"/>
          </a:xfrm>
          <a:prstGeom prst="rect">
            <a:avLst/>
          </a:prstGeom>
        </p:spPr>
        <p:txBody>
          <a:bodyPr vert="horz" lIns="91440" tIns="45720" rIns="91440" bIns="45720" rtlCol="0" anchor="b"/>
          <a:lstStyle>
            <a:lvl1pPr algn="r">
              <a:defRPr sz="10300" b="0">
                <a:ln>
                  <a:noFill/>
                </a:ln>
                <a:solidFill>
                  <a:schemeClr val="accent1">
                    <a:alpha val="25000"/>
                  </a:schemeClr>
                </a:solidFill>
                <a:latin typeface="+mj-lt"/>
              </a:defRPr>
            </a:lvl1pPr>
          </a:lstStyle>
          <a:p>
            <a:fld id="{6210A238-D42A-436B-A230-30E569493731}" type="slidenum">
              <a:rPr lang="en-US" smtClean="0"/>
              <a:t>‹#›</a:t>
            </a:fld>
            <a:endParaRPr lang="en-US"/>
          </a:p>
        </p:txBody>
      </p:sp>
    </p:spTree>
    <p:extLst>
      <p:ext uri="{BB962C8B-B14F-4D97-AF65-F5344CB8AC3E}">
        <p14:creationId xmlns:p14="http://schemas.microsoft.com/office/powerpoint/2010/main" val="908885422"/>
      </p:ext>
    </p:extLst>
  </p:cSld>
  <p:clrMap bg1="lt1" tx1="dk1" bg2="lt2" tx2="dk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Lst>
  <p:txStyles>
    <p:titleStyle>
      <a:lvl1pPr algn="l" defTabSz="914400" rtl="0" eaLnBrk="1" latinLnBrk="0" hangingPunct="1">
        <a:lnSpc>
          <a:spcPct val="85000"/>
        </a:lnSpc>
        <a:spcBef>
          <a:spcPct val="0"/>
        </a:spcBef>
        <a:buNone/>
        <a:defRPr sz="54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347472"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1BFC4-5B27-8B9B-BB6D-425087CF4F01}"/>
              </a:ext>
            </a:extLst>
          </p:cNvPr>
          <p:cNvSpPr>
            <a:spLocks noGrp="1"/>
          </p:cNvSpPr>
          <p:nvPr>
            <p:ph type="ctrTitle"/>
          </p:nvPr>
        </p:nvSpPr>
        <p:spPr>
          <a:xfrm>
            <a:off x="603504" y="251706"/>
            <a:ext cx="10782300" cy="2399417"/>
          </a:xfrm>
        </p:spPr>
        <p:txBody>
          <a:bodyPr/>
          <a:lstStyle/>
          <a:p>
            <a:pPr algn="ctr"/>
            <a:br>
              <a:rPr lang="en-IN" dirty="0">
                <a:latin typeface="Kalpurush" panose="02000600000000000000" pitchFamily="2" charset="0"/>
                <a:cs typeface="Kalpurush" panose="02000600000000000000" pitchFamily="2" charset="0"/>
              </a:rPr>
            </a:br>
            <a:br>
              <a:rPr lang="en-IN" dirty="0">
                <a:latin typeface="Kalpurush" panose="02000600000000000000" pitchFamily="2" charset="0"/>
                <a:cs typeface="Kalpurush" panose="02000600000000000000" pitchFamily="2" charset="0"/>
              </a:rPr>
            </a:br>
            <a:br>
              <a:rPr lang="en-IN" dirty="0">
                <a:latin typeface="Kalpurush" panose="02000600000000000000" pitchFamily="2" charset="0"/>
                <a:cs typeface="Kalpurush" panose="02000600000000000000" pitchFamily="2" charset="0"/>
              </a:rPr>
            </a:br>
            <a:r>
              <a:rPr lang="en-IN" b="1" dirty="0" err="1">
                <a:latin typeface="Kalpurush" panose="02000600000000000000" pitchFamily="2" charset="0"/>
                <a:cs typeface="Kalpurush" panose="02000600000000000000" pitchFamily="2" charset="0"/>
              </a:rPr>
              <a:t>রামায়ণ</a:t>
            </a:r>
            <a:r>
              <a:rPr lang="en-IN" sz="8800" b="1" dirty="0">
                <a:solidFill>
                  <a:srgbClr val="7030A0"/>
                </a:solidFill>
                <a:latin typeface="Kalpurush" panose="02000600000000000000" pitchFamily="2" charset="0"/>
                <a:cs typeface="Kalpurush" panose="02000600000000000000" pitchFamily="2" charset="0"/>
              </a:rPr>
              <a:t> </a:t>
            </a:r>
            <a:br>
              <a:rPr lang="en-IN" sz="8800" b="1" dirty="0">
                <a:solidFill>
                  <a:srgbClr val="7030A0"/>
                </a:solidFill>
              </a:rPr>
            </a:br>
            <a:r>
              <a:rPr lang="en-IN" sz="2400" b="1" dirty="0">
                <a:solidFill>
                  <a:srgbClr val="7030A0"/>
                </a:solidFill>
              </a:rPr>
              <a:t>Course- CC-2  CBCS Hons and Major &amp; Minor Students NEP-2020  (1</a:t>
            </a:r>
            <a:r>
              <a:rPr lang="en-IN" sz="2400" b="1" baseline="30000" dirty="0">
                <a:solidFill>
                  <a:srgbClr val="7030A0"/>
                </a:solidFill>
              </a:rPr>
              <a:t>st</a:t>
            </a:r>
            <a:r>
              <a:rPr lang="en-IN" sz="2400" b="1" dirty="0">
                <a:solidFill>
                  <a:srgbClr val="7030A0"/>
                </a:solidFill>
              </a:rPr>
              <a:t> Semester )</a:t>
            </a:r>
            <a:endParaRPr lang="en-US" sz="2400" dirty="0">
              <a:latin typeface="Kalpurush" panose="02000600000000000000" pitchFamily="2" charset="0"/>
              <a:cs typeface="Kalpurush" panose="02000600000000000000" pitchFamily="2" charset="0"/>
            </a:endParaRPr>
          </a:p>
        </p:txBody>
      </p:sp>
      <p:sp>
        <p:nvSpPr>
          <p:cNvPr id="3" name="Subtitle 2">
            <a:extLst>
              <a:ext uri="{FF2B5EF4-FFF2-40B4-BE49-F238E27FC236}">
                <a16:creationId xmlns:a16="http://schemas.microsoft.com/office/drawing/2014/main" id="{A475DE02-4886-E861-EEA9-A2F126366EEC}"/>
              </a:ext>
            </a:extLst>
          </p:cNvPr>
          <p:cNvSpPr>
            <a:spLocks noGrp="1"/>
          </p:cNvSpPr>
          <p:nvPr>
            <p:ph type="subTitle" idx="1"/>
          </p:nvPr>
        </p:nvSpPr>
        <p:spPr/>
        <p:txBody>
          <a:bodyPr>
            <a:normAutofit fontScale="55000" lnSpcReduction="20000"/>
          </a:bodyPr>
          <a:lstStyle/>
          <a:p>
            <a:pPr algn="r"/>
            <a:r>
              <a:rPr lang="en-IN" sz="3200" b="1" dirty="0">
                <a:solidFill>
                  <a:schemeClr val="tx1"/>
                </a:solidFill>
                <a:latin typeface="Times New Roman" panose="02020603050405020304" pitchFamily="18" charset="0"/>
                <a:cs typeface="Times New Roman" panose="02020603050405020304" pitchFamily="18" charset="0"/>
              </a:rPr>
              <a:t>Kaushik Sarkar</a:t>
            </a:r>
          </a:p>
          <a:p>
            <a:pPr algn="r"/>
            <a:r>
              <a:rPr lang="en-IN" sz="3200" b="1" dirty="0">
                <a:solidFill>
                  <a:schemeClr val="tx1"/>
                </a:solidFill>
                <a:latin typeface="Times New Roman" panose="02020603050405020304" pitchFamily="18" charset="0"/>
                <a:cs typeface="Times New Roman" panose="02020603050405020304" pitchFamily="18" charset="0"/>
              </a:rPr>
              <a:t>Department of Sanskrit</a:t>
            </a:r>
          </a:p>
          <a:p>
            <a:pPr algn="r"/>
            <a:r>
              <a:rPr lang="en-IN" sz="3200" b="1" dirty="0">
                <a:solidFill>
                  <a:schemeClr val="tx1"/>
                </a:solidFill>
                <a:latin typeface="Times New Roman" panose="02020603050405020304" pitchFamily="18" charset="0"/>
                <a:cs typeface="Times New Roman" panose="02020603050405020304" pitchFamily="18" charset="0"/>
              </a:rPr>
              <a:t>Bejoy Narayan Mahavidyalaya</a:t>
            </a:r>
          </a:p>
          <a:p>
            <a:pPr algn="r"/>
            <a:r>
              <a:rPr lang="en-IN" sz="3200" b="1" dirty="0" err="1">
                <a:solidFill>
                  <a:schemeClr val="tx1"/>
                </a:solidFill>
                <a:latin typeface="Times New Roman" panose="02020603050405020304" pitchFamily="18" charset="0"/>
                <a:cs typeface="Times New Roman" panose="02020603050405020304" pitchFamily="18" charset="0"/>
              </a:rPr>
              <a:t>Itachuna,Hooghly</a:t>
            </a:r>
            <a:endParaRPr lang="en-IN" sz="3200" b="1" dirty="0">
              <a:solidFill>
                <a:schemeClr val="tx1"/>
              </a:solidFill>
              <a:latin typeface="Times New Roman" panose="02020603050405020304" pitchFamily="18" charset="0"/>
              <a:cs typeface="Times New Roman" panose="02020603050405020304" pitchFamily="18" charset="0"/>
            </a:endParaRPr>
          </a:p>
          <a:p>
            <a:pPr algn="r"/>
            <a:r>
              <a:rPr lang="en-IN" sz="3200" b="1" dirty="0">
                <a:solidFill>
                  <a:schemeClr val="tx1"/>
                </a:solidFill>
                <a:latin typeface="Times New Roman" panose="02020603050405020304" pitchFamily="18" charset="0"/>
                <a:cs typeface="Times New Roman" panose="02020603050405020304" pitchFamily="18" charset="0"/>
              </a:rPr>
              <a:t>West Bengal </a:t>
            </a:r>
          </a:p>
          <a:p>
            <a:endParaRPr lang="en-US" dirty="0"/>
          </a:p>
        </p:txBody>
      </p:sp>
    </p:spTree>
    <p:extLst>
      <p:ext uri="{BB962C8B-B14F-4D97-AF65-F5344CB8AC3E}">
        <p14:creationId xmlns:p14="http://schemas.microsoft.com/office/powerpoint/2010/main" val="34364104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543E4E5-39D7-4D9B-6E3D-ED7A9004934E}"/>
              </a:ext>
            </a:extLst>
          </p:cNvPr>
          <p:cNvSpPr txBox="1"/>
          <p:nvPr/>
        </p:nvSpPr>
        <p:spPr>
          <a:xfrm>
            <a:off x="875071" y="491218"/>
            <a:ext cx="10205885" cy="2123658"/>
          </a:xfrm>
          <a:prstGeom prst="rect">
            <a:avLst/>
          </a:prstGeom>
          <a:noFill/>
        </p:spPr>
        <p:txBody>
          <a:bodyPr wrap="square">
            <a:spAutoFit/>
          </a:bodyPr>
          <a:lstStyle/>
          <a:p>
            <a:pPr algn="ctr"/>
            <a:r>
              <a:rPr lang="en-US" sz="3200" b="1" dirty="0" err="1">
                <a:solidFill>
                  <a:schemeClr val="accent1"/>
                </a:solidFill>
                <a:latin typeface="Kalpurush" panose="02000600000000000000" pitchFamily="2" charset="0"/>
                <a:cs typeface="Kalpurush" panose="02000600000000000000" pitchFamily="2" charset="0"/>
              </a:rPr>
              <a:t>বিষয়বস্তু</a:t>
            </a:r>
            <a:endParaRPr lang="en-US" sz="3200" b="1" dirty="0">
              <a:solidFill>
                <a:schemeClr val="accent1"/>
              </a:solidFill>
              <a:latin typeface="Kalpurush" panose="02000600000000000000" pitchFamily="2" charset="0"/>
              <a:cs typeface="Kalpurush" panose="02000600000000000000" pitchFamily="2" charset="0"/>
            </a:endParaRPr>
          </a:p>
          <a:p>
            <a:r>
              <a:rPr lang="en-US" sz="2000" dirty="0" err="1">
                <a:latin typeface="Kalpurush" panose="02000600000000000000" pitchFamily="2" charset="0"/>
                <a:cs typeface="Kalpurush" panose="02000600000000000000" pitchFamily="2" charset="0"/>
              </a:rPr>
              <a:t>রামায়ণের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বালকাণ্ডে</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হয়েছে</a:t>
            </a:r>
            <a:r>
              <a:rPr lang="en-US" sz="2000" dirty="0">
                <a:latin typeface="Kalpurush" panose="02000600000000000000" pitchFamily="2" charset="0"/>
                <a:cs typeface="Kalpurush" panose="02000600000000000000" pitchFamily="2" charset="0"/>
              </a:rPr>
              <a:t>- </a:t>
            </a:r>
          </a:p>
          <a:p>
            <a:pPr algn="ctr"/>
            <a:r>
              <a:rPr lang="en-US" sz="2000" dirty="0" err="1">
                <a:latin typeface="Kalpurush" panose="02000600000000000000" pitchFamily="2" charset="0"/>
                <a:cs typeface="Kalpurush" panose="02000600000000000000" pitchFamily="2" charset="0"/>
              </a:rPr>
              <a:t>চতুর্বিংশ</a:t>
            </a:r>
            <a:r>
              <a:rPr lang="en-US" sz="2000" dirty="0">
                <a:latin typeface="Kalpurush" panose="02000600000000000000" pitchFamily="2" charset="0"/>
                <a:cs typeface="Kalpurush" panose="02000600000000000000" pitchFamily="2" charset="0"/>
              </a:rPr>
              <a:t>ৎ </a:t>
            </a:r>
            <a:r>
              <a:rPr lang="en-US" sz="2000" dirty="0" err="1">
                <a:latin typeface="Kalpurush" panose="02000600000000000000" pitchFamily="2" charset="0"/>
                <a:cs typeface="Kalpurush" panose="02000600000000000000" pitchFamily="2" charset="0"/>
              </a:rPr>
              <a:t>সহস্রাণি</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শ্লোকানামুক্তবান্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ঋষিঃ</a:t>
            </a:r>
            <a:r>
              <a:rPr lang="en-US" sz="2000" dirty="0">
                <a:latin typeface="Kalpurush" panose="02000600000000000000" pitchFamily="2" charset="0"/>
                <a:cs typeface="Kalpurush" panose="02000600000000000000" pitchFamily="2" charset="0"/>
              </a:rPr>
              <a:t>।</a:t>
            </a:r>
          </a:p>
          <a:p>
            <a:pPr algn="ctr"/>
            <a:r>
              <a:rPr lang="en-US" sz="2000" dirty="0" err="1">
                <a:latin typeface="Kalpurush" panose="02000600000000000000" pitchFamily="2" charset="0"/>
                <a:cs typeface="Kalpurush" panose="02000600000000000000" pitchFamily="2" charset="0"/>
              </a:rPr>
              <a:t>তথা</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সর্গশতান্-পঞ্চ</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ষট্-কাণ্ডাণি</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তথোত্তরম্</a:t>
            </a:r>
            <a:r>
              <a:rPr lang="en-US" sz="2000"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p>
            <a:r>
              <a:rPr lang="en-US" sz="2000" dirty="0" err="1">
                <a:latin typeface="Kalpurush" panose="02000600000000000000" pitchFamily="2" charset="0"/>
                <a:cs typeface="Kalpurush" panose="02000600000000000000" pitchFamily="2" charset="0"/>
              </a:rPr>
              <a:t>অর্থা</a:t>
            </a:r>
            <a:r>
              <a:rPr lang="en-US" sz="2000" dirty="0">
                <a:latin typeface="Kalpurush" panose="02000600000000000000" pitchFamily="2" charset="0"/>
                <a:cs typeface="Kalpurush" panose="02000600000000000000" pitchFamily="2" charset="0"/>
              </a:rPr>
              <a:t>ৎ, </a:t>
            </a:r>
            <a:r>
              <a:rPr lang="en-US" sz="2000" dirty="0" err="1">
                <a:latin typeface="Kalpurush" panose="02000600000000000000" pitchFamily="2" charset="0"/>
                <a:cs typeface="Kalpurush" panose="02000600000000000000" pitchFamily="2" charset="0"/>
              </a:rPr>
              <a:t>রামায়ণে</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কাণ্ড</a:t>
            </a:r>
            <a:r>
              <a:rPr lang="en-US" sz="2000" dirty="0">
                <a:latin typeface="Kalpurush" panose="02000600000000000000" pitchFamily="2" charset="0"/>
                <a:cs typeface="Kalpurush" panose="02000600000000000000" pitchFamily="2" charset="0"/>
              </a:rPr>
              <a:t>, ৫০০ </a:t>
            </a:r>
            <a:r>
              <a:rPr lang="en-US" sz="2000" dirty="0" err="1">
                <a:latin typeface="Kalpurush" panose="02000600000000000000" pitchFamily="2" charset="0"/>
                <a:cs typeface="Kalpurush" panose="02000600000000000000" pitchFamily="2" charset="0"/>
              </a:rPr>
              <a:t>অধ্যায়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এবং</a:t>
            </a:r>
            <a:r>
              <a:rPr lang="en-US" sz="2000" dirty="0">
                <a:latin typeface="Kalpurush" panose="02000600000000000000" pitchFamily="2" charset="0"/>
                <a:cs typeface="Kalpurush" panose="02000600000000000000" pitchFamily="2" charset="0"/>
              </a:rPr>
              <a:t> ২৪০০০ </a:t>
            </a:r>
            <a:r>
              <a:rPr lang="en-US" sz="2000" dirty="0" err="1">
                <a:latin typeface="Kalpurush" panose="02000600000000000000" pitchFamily="2" charset="0"/>
                <a:cs typeface="Kalpurush" panose="02000600000000000000" pitchFamily="2" charset="0"/>
              </a:rPr>
              <a:t>শ্লোকের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কথা</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হলেও</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বর্তমানে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এর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অধ্যায়</a:t>
            </a:r>
            <a:r>
              <a:rPr lang="en-US" sz="2000" dirty="0">
                <a:latin typeface="Kalpurush" panose="02000600000000000000" pitchFamily="2" charset="0"/>
                <a:cs typeface="Kalpurush" panose="02000600000000000000" pitchFamily="2" charset="0"/>
              </a:rPr>
              <a:t> ও </a:t>
            </a:r>
            <a:r>
              <a:rPr lang="en-US" sz="2000" dirty="0" err="1">
                <a:latin typeface="Kalpurush" panose="02000600000000000000" pitchFamily="2" charset="0"/>
                <a:cs typeface="Kalpurush" panose="02000600000000000000" pitchFamily="2" charset="0"/>
              </a:rPr>
              <a:t>শ্লোকসংখ্যা</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অনেক</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বেশি</a:t>
            </a:r>
            <a:r>
              <a:rPr lang="en-US" sz="2000" dirty="0">
                <a:latin typeface="Kalpurush" panose="02000600000000000000" pitchFamily="2" charset="0"/>
                <a:cs typeface="Kalpurush" panose="02000600000000000000" pitchFamily="2" charset="0"/>
              </a:rPr>
              <a:t>।</a:t>
            </a:r>
          </a:p>
        </p:txBody>
      </p:sp>
      <p:graphicFrame>
        <p:nvGraphicFramePr>
          <p:cNvPr id="4" name="Table 3">
            <a:extLst>
              <a:ext uri="{FF2B5EF4-FFF2-40B4-BE49-F238E27FC236}">
                <a16:creationId xmlns:a16="http://schemas.microsoft.com/office/drawing/2014/main" id="{AE64B5CC-42F5-BBB3-E3BA-8E20976C5EFB}"/>
              </a:ext>
            </a:extLst>
          </p:cNvPr>
          <p:cNvGraphicFramePr>
            <a:graphicFrameLocks noGrp="1"/>
          </p:cNvGraphicFramePr>
          <p:nvPr>
            <p:extLst>
              <p:ext uri="{D42A27DB-BD31-4B8C-83A1-F6EECF244321}">
                <p14:modId xmlns:p14="http://schemas.microsoft.com/office/powerpoint/2010/main" val="2020388873"/>
              </p:ext>
            </p:extLst>
          </p:nvPr>
        </p:nvGraphicFramePr>
        <p:xfrm>
          <a:off x="471948" y="2891874"/>
          <a:ext cx="11257936" cy="3566011"/>
        </p:xfrm>
        <a:graphic>
          <a:graphicData uri="http://schemas.openxmlformats.org/drawingml/2006/table">
            <a:tbl>
              <a:tblPr firstRow="1" bandRow="1">
                <a:tableStyleId>{5C22544A-7EE6-4342-B048-85BDC9FD1C3A}</a:tableStyleId>
              </a:tblPr>
              <a:tblGrid>
                <a:gridCol w="3124938">
                  <a:extLst>
                    <a:ext uri="{9D8B030D-6E8A-4147-A177-3AD203B41FA5}">
                      <a16:colId xmlns:a16="http://schemas.microsoft.com/office/drawing/2014/main" val="910644010"/>
                    </a:ext>
                  </a:extLst>
                </a:gridCol>
                <a:gridCol w="8132998">
                  <a:extLst>
                    <a:ext uri="{9D8B030D-6E8A-4147-A177-3AD203B41FA5}">
                      <a16:colId xmlns:a16="http://schemas.microsoft.com/office/drawing/2014/main" val="1897494294"/>
                    </a:ext>
                  </a:extLst>
                </a:gridCol>
              </a:tblGrid>
              <a:tr h="457051">
                <a:tc>
                  <a:txBody>
                    <a:bodyPr/>
                    <a:lstStyle/>
                    <a:p>
                      <a:pPr algn="ctr"/>
                      <a:r>
                        <a:rPr lang="bn-IN" dirty="0">
                          <a:latin typeface="Kalpurush" panose="02000600000000000000" pitchFamily="2" charset="0"/>
                          <a:cs typeface="Kalpurush" panose="02000600000000000000" pitchFamily="2" charset="0"/>
                        </a:rPr>
                        <a:t>কাণ্ড</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বিষয়বস্তু</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442582365"/>
                  </a:ext>
                </a:extLst>
              </a:tr>
              <a:tr h="457051">
                <a:tc>
                  <a:txBody>
                    <a:bodyPr/>
                    <a:lstStyle/>
                    <a:p>
                      <a:r>
                        <a:rPr lang="bn-IN" sz="2000" dirty="0">
                          <a:latin typeface="Kalpurush" panose="02000600000000000000" pitchFamily="2" charset="0"/>
                          <a:cs typeface="Kalpurush" panose="02000600000000000000" pitchFamily="2" charset="0"/>
                        </a:rPr>
                        <a:t>বালকাণ্ড বা আদিকাণ্ড(৭৭ সর্গ) </a:t>
                      </a:r>
                      <a:endParaRPr lang="en-US" sz="2000" dirty="0">
                        <a:latin typeface="Kalpurush" panose="02000600000000000000" pitchFamily="2" charset="0"/>
                        <a:cs typeface="Kalpurush" panose="02000600000000000000" pitchFamily="2" charset="0"/>
                      </a:endParaRPr>
                    </a:p>
                  </a:txBody>
                  <a:tcPr/>
                </a:tc>
                <a:tc>
                  <a:txBody>
                    <a:bodyPr/>
                    <a:lstStyle/>
                    <a:p>
                      <a:r>
                        <a:rPr lang="bn-IN" sz="2000" dirty="0">
                          <a:latin typeface="Kalpurush" panose="02000600000000000000" pitchFamily="2" charset="0"/>
                          <a:cs typeface="Kalpurush" panose="02000600000000000000" pitchFamily="2" charset="0"/>
                        </a:rPr>
                        <a:t>রামায়ণ রচনার সূত্রপাত, দশরথ কর্তৃক সিন্ধুবধ ও অন্ধমুনি কর্তৃক শাপ প্রদান, রামাদির জন্ম, তাড়কাবধ, রামাদির বিবাহ, পরশুরামের দর্পচূর্ণ।</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226938039"/>
                  </a:ext>
                </a:extLst>
              </a:tr>
              <a:tr h="457051">
                <a:tc>
                  <a:txBody>
                    <a:bodyPr/>
                    <a:lstStyle/>
                    <a:p>
                      <a:r>
                        <a:rPr lang="bn-IN" sz="2000" dirty="0">
                          <a:latin typeface="Kalpurush" panose="02000600000000000000" pitchFamily="2" charset="0"/>
                          <a:cs typeface="Kalpurush" panose="02000600000000000000" pitchFamily="2" charset="0"/>
                        </a:rPr>
                        <a:t>অযোধ্যাকাণ্ড (১১৯ সর্গ)</a:t>
                      </a:r>
                      <a:endParaRPr lang="en-US" sz="2000" dirty="0">
                        <a:latin typeface="Kalpurush" panose="02000600000000000000" pitchFamily="2" charset="0"/>
                        <a:cs typeface="Kalpurush" panose="02000600000000000000" pitchFamily="2" charset="0"/>
                      </a:endParaRPr>
                    </a:p>
                  </a:txBody>
                  <a:tcPr/>
                </a:tc>
                <a:tc>
                  <a:txBody>
                    <a:bodyPr/>
                    <a:lstStyle/>
                    <a:p>
                      <a:r>
                        <a:rPr lang="bn-IN" sz="2000" dirty="0">
                          <a:latin typeface="Kalpurush" panose="02000600000000000000" pitchFamily="2" charset="0"/>
                          <a:cs typeface="Kalpurush" panose="02000600000000000000" pitchFamily="2" charset="0"/>
                        </a:rPr>
                        <a:t>অভিষেকের আয়োজন, কৈকেয়ীর বর প্রর্থনা (ভরতের রাজ্যলাভ ও রামের বনবাস), সলক্ষ্মণসীতা রামের বনগমন, দশরথের মৃত্যু, চিত্রকূট পর্বতে রাম- ভরত মিলন।</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896491896"/>
                  </a:ext>
                </a:extLst>
              </a:tr>
              <a:tr h="457051">
                <a:tc>
                  <a:txBody>
                    <a:bodyPr/>
                    <a:lstStyle/>
                    <a:p>
                      <a:r>
                        <a:rPr lang="bn-IN" sz="2000" dirty="0">
                          <a:latin typeface="Kalpurush" panose="02000600000000000000" pitchFamily="2" charset="0"/>
                          <a:cs typeface="Kalpurush" panose="02000600000000000000" pitchFamily="2" charset="0"/>
                        </a:rPr>
                        <a:t>অরণ্যকাণ্ড (৭৫ সর্গ)</a:t>
                      </a:r>
                      <a:endParaRPr lang="en-US" sz="2000" dirty="0">
                        <a:latin typeface="Kalpurush" panose="02000600000000000000" pitchFamily="2" charset="0"/>
                        <a:cs typeface="Kalpurush" panose="02000600000000000000" pitchFamily="2" charset="0"/>
                      </a:endParaRPr>
                    </a:p>
                  </a:txBody>
                  <a:tcPr/>
                </a:tc>
                <a:tc>
                  <a:txBody>
                    <a:bodyPr/>
                    <a:lstStyle/>
                    <a:p>
                      <a:r>
                        <a:rPr lang="bn-IN" sz="2000" dirty="0">
                          <a:latin typeface="Kalpurush" panose="02000600000000000000" pitchFamily="2" charset="0"/>
                          <a:cs typeface="Kalpurush" panose="02000600000000000000" pitchFamily="2" charset="0"/>
                        </a:rPr>
                        <a:t>দণ্ডকারণ্যে প্রবেশ, খর ও দূষণ বধ, শূর্পনখার নাসা-কর্ণ ছেদন, মায়ামৃগ- মারীচ বধ, রাবণ কর্তৃক সীতা হরণ, রাম কর্তৃক সীতা অন্বেষণ, রাবণের সহিত জটায়ুর যুদ্ধ ও রাবণ কর্তৃক জটায়ুর পক্ষচ্ছেদন, রামকে সীতার সংবাদ দান পূর্বক জটায়ুর মৃত্যু।</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727524039"/>
                  </a:ext>
                </a:extLst>
              </a:tr>
              <a:tr h="457051">
                <a:tc>
                  <a:txBody>
                    <a:bodyPr/>
                    <a:lstStyle/>
                    <a:p>
                      <a:r>
                        <a:rPr lang="bn-IN" sz="2000" dirty="0">
                          <a:latin typeface="Kalpurush" panose="02000600000000000000" pitchFamily="2" charset="0"/>
                          <a:cs typeface="Kalpurush" panose="02000600000000000000" pitchFamily="2" charset="0"/>
                        </a:rPr>
                        <a:t>কিষ্কিন্ধ্যাকাণ্ড (৬৭ সর্গ)</a:t>
                      </a:r>
                      <a:endParaRPr lang="en-US" sz="2000" dirty="0">
                        <a:latin typeface="Kalpurush" panose="02000600000000000000" pitchFamily="2" charset="0"/>
                        <a:cs typeface="Kalpurush" panose="02000600000000000000" pitchFamily="2" charset="0"/>
                      </a:endParaRPr>
                    </a:p>
                  </a:txBody>
                  <a:tcPr/>
                </a:tc>
                <a:tc>
                  <a:txBody>
                    <a:bodyPr/>
                    <a:lstStyle/>
                    <a:p>
                      <a:r>
                        <a:rPr lang="bn-IN" sz="2000" dirty="0">
                          <a:latin typeface="Kalpurush" panose="02000600000000000000" pitchFamily="2" charset="0"/>
                          <a:cs typeface="Kalpurush" panose="02000600000000000000" pitchFamily="2" charset="0"/>
                        </a:rPr>
                        <a:t>ঋষ্যমুখ পর্বতে রামের গমন ও সুগ্রীবের সঙ্গে রামের মিত্রতা, সীতার অলঙ্কার দর্শন, বালীবধ, তারা বিলাপ, সুগ্রীবের রাজ্যাভিষেক, বর্ষা বর্ণনা, সীতা অন্বেষণে হনুমানের যাত্রা।</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419937878"/>
                  </a:ext>
                </a:extLst>
              </a:tr>
            </a:tbl>
          </a:graphicData>
        </a:graphic>
      </p:graphicFrame>
    </p:spTree>
    <p:extLst>
      <p:ext uri="{BB962C8B-B14F-4D97-AF65-F5344CB8AC3E}">
        <p14:creationId xmlns:p14="http://schemas.microsoft.com/office/powerpoint/2010/main" val="2496675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951443D-DB57-1D88-8862-4A59BCAD9DFA}"/>
              </a:ext>
            </a:extLst>
          </p:cNvPr>
          <p:cNvGraphicFramePr>
            <a:graphicFrameLocks noGrp="1"/>
          </p:cNvGraphicFramePr>
          <p:nvPr>
            <p:extLst>
              <p:ext uri="{D42A27DB-BD31-4B8C-83A1-F6EECF244321}">
                <p14:modId xmlns:p14="http://schemas.microsoft.com/office/powerpoint/2010/main" val="721716461"/>
              </p:ext>
            </p:extLst>
          </p:nvPr>
        </p:nvGraphicFramePr>
        <p:xfrm>
          <a:off x="521110" y="589935"/>
          <a:ext cx="11218606" cy="5649316"/>
        </p:xfrm>
        <a:graphic>
          <a:graphicData uri="http://schemas.openxmlformats.org/drawingml/2006/table">
            <a:tbl>
              <a:tblPr firstRow="1" bandRow="1">
                <a:tableStyleId>{5C22544A-7EE6-4342-B048-85BDC9FD1C3A}</a:tableStyleId>
              </a:tblPr>
              <a:tblGrid>
                <a:gridCol w="2510736">
                  <a:extLst>
                    <a:ext uri="{9D8B030D-6E8A-4147-A177-3AD203B41FA5}">
                      <a16:colId xmlns:a16="http://schemas.microsoft.com/office/drawing/2014/main" val="1120351139"/>
                    </a:ext>
                  </a:extLst>
                </a:gridCol>
                <a:gridCol w="8707870">
                  <a:extLst>
                    <a:ext uri="{9D8B030D-6E8A-4147-A177-3AD203B41FA5}">
                      <a16:colId xmlns:a16="http://schemas.microsoft.com/office/drawing/2014/main" val="399105988"/>
                    </a:ext>
                  </a:extLst>
                </a:gridCol>
              </a:tblGrid>
              <a:tr h="96007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n-IN" sz="2400" dirty="0">
                          <a:latin typeface="Kalpurush" panose="02000600000000000000" pitchFamily="2" charset="0"/>
                          <a:cs typeface="Kalpurush" panose="02000600000000000000" pitchFamily="2" charset="0"/>
                        </a:rPr>
                        <a:t>কাণ্ড</a:t>
                      </a:r>
                      <a:endParaRPr lang="en-US" sz="2400" dirty="0">
                        <a:latin typeface="Kalpurush" panose="02000600000000000000" pitchFamily="2" charset="0"/>
                        <a:cs typeface="Kalpurush" panose="02000600000000000000" pitchFamily="2" charset="0"/>
                      </a:endParaRPr>
                    </a:p>
                    <a:p>
                      <a:pPr algn="ctr"/>
                      <a:endParaRPr lang="en-US" sz="24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n-IN" sz="2400" dirty="0">
                          <a:latin typeface="Kalpurush" panose="02000600000000000000" pitchFamily="2" charset="0"/>
                          <a:cs typeface="Kalpurush" panose="02000600000000000000" pitchFamily="2" charset="0"/>
                        </a:rPr>
                        <a:t>বিষয়বস্তু</a:t>
                      </a:r>
                      <a:endParaRPr lang="en-US" sz="2400" dirty="0">
                        <a:latin typeface="Kalpurush" panose="02000600000000000000" pitchFamily="2" charset="0"/>
                        <a:cs typeface="Kalpurush" panose="02000600000000000000" pitchFamily="2" charset="0"/>
                      </a:endParaRPr>
                    </a:p>
                    <a:p>
                      <a:pPr algn="ctr"/>
                      <a:endParaRPr lang="en-US" sz="2400" dirty="0"/>
                    </a:p>
                  </a:txBody>
                  <a:tcPr/>
                </a:tc>
                <a:extLst>
                  <a:ext uri="{0D108BD9-81ED-4DB2-BD59-A6C34878D82A}">
                    <a16:rowId xmlns:a16="http://schemas.microsoft.com/office/drawing/2014/main" val="2532255395"/>
                  </a:ext>
                </a:extLst>
              </a:tr>
              <a:tr h="1448825">
                <a:tc>
                  <a:txBody>
                    <a:bodyPr/>
                    <a:lstStyle/>
                    <a:p>
                      <a:pPr algn="just"/>
                      <a:r>
                        <a:rPr lang="bn-IN" sz="2000" dirty="0">
                          <a:latin typeface="Kalpurush" panose="02000600000000000000" pitchFamily="2" charset="0"/>
                          <a:cs typeface="Kalpurush" panose="02000600000000000000" pitchFamily="2" charset="0"/>
                        </a:rPr>
                        <a:t>সুন্দরকাণ্ড (৬৮ সর্গ)</a:t>
                      </a:r>
                      <a:endParaRPr lang="en-US" sz="2000" dirty="0">
                        <a:latin typeface="Kalpurush" panose="02000600000000000000" pitchFamily="2" charset="0"/>
                        <a:cs typeface="Kalpurush" panose="02000600000000000000" pitchFamily="2" charset="0"/>
                      </a:endParaRPr>
                    </a:p>
                  </a:txBody>
                  <a:tcPr/>
                </a:tc>
                <a:tc>
                  <a:txBody>
                    <a:bodyPr/>
                    <a:lstStyle/>
                    <a:p>
                      <a:pPr algn="just"/>
                      <a:r>
                        <a:rPr lang="bn-IN" sz="2000" dirty="0">
                          <a:latin typeface="Kalpurush" panose="02000600000000000000" pitchFamily="2" charset="0"/>
                          <a:cs typeface="Kalpurush" panose="02000600000000000000" pitchFamily="2" charset="0"/>
                        </a:rPr>
                        <a:t>হনুমানের সমুদ্র লঙ্ঘনের উদ্যোগ, সমুদ্র লঙ্ঘন, সুরসা সাপিনী উদ্ধার, হনুমান কর্তৃক লঙ্কাপুরী ভ্রমণ, অশোক বাটিকায় সীতার সঙ্গে হনুমানের সাক্ষাৎ ও অভিজ্ঞান স্বরূপ রামের অঙ্গুরীয়ক প্রদান, মধুবন ভঙ্গ, রাবণ পুত্র অক্ষকুমার বধ, হনুমান কর্তৃক লঙ্কা দহন, রামের নিকট সীতার মণি প্রদান ও সেতুবন্ধনের বন্দোবস্ত।</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280262076"/>
                  </a:ext>
                </a:extLst>
              </a:tr>
              <a:tr h="1620206">
                <a:tc>
                  <a:txBody>
                    <a:bodyPr/>
                    <a:lstStyle/>
                    <a:p>
                      <a:pPr algn="l"/>
                      <a:r>
                        <a:rPr lang="bn-IN" dirty="0">
                          <a:latin typeface="Kalpurush" panose="02000600000000000000" pitchFamily="2" charset="0"/>
                          <a:cs typeface="Kalpurush" panose="02000600000000000000" pitchFamily="2" charset="0"/>
                        </a:rPr>
                        <a:t>যুদ্ধকান্ড বা লঙ্কাকাণ্ড (১৩০ সর্গ)</a:t>
                      </a:r>
                      <a:endParaRPr lang="en-US" dirty="0">
                        <a:latin typeface="Kalpurush" panose="02000600000000000000" pitchFamily="2" charset="0"/>
                        <a:cs typeface="Kalpurush" panose="02000600000000000000" pitchFamily="2" charset="0"/>
                      </a:endParaRPr>
                    </a:p>
                  </a:txBody>
                  <a:tcPr/>
                </a:tc>
                <a:tc>
                  <a:txBody>
                    <a:bodyPr/>
                    <a:lstStyle/>
                    <a:p>
                      <a:pPr algn="l"/>
                      <a:r>
                        <a:rPr lang="bn-IN" sz="2000" dirty="0">
                          <a:latin typeface="Kalpurush" panose="02000600000000000000" pitchFamily="2" charset="0"/>
                          <a:cs typeface="Kalpurush" panose="02000600000000000000" pitchFamily="2" charset="0"/>
                        </a:rPr>
                        <a:t>নল কর্তৃক সেতুবন্ধন, অকম্পন প্রহস্ত ধুম্রলোচন বজ্রদংষ্ট্র প্রভৃতি রাক্ষস বধ, রাবণপুত্র ইন্দ্রজিৎবধ, লক্ষ্মণের শক্তিশেল, হনুমান কর্তৃক গন্ধমাদন পর্বত আনয়ন ও লক্ষ্মণের পুনর্জীবন প্রাপ্তি, নাগপাশে রাম-লক্ষ্মণ, গরুড় আগমনে মুক্তি, রামচন্দ্র কর্তৃক অকাল বোধন (দুর্গা পূজা), মহীরাবণ বধ, রাবণ বধ, সীতার অগ্নিপরীক্ষা, সীতা সহ রামের প্রত্যাবর্তন ও রামের রাজ্যাভিষেক।</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741245252"/>
                  </a:ext>
                </a:extLst>
              </a:tr>
              <a:tr h="1620206">
                <a:tc>
                  <a:txBody>
                    <a:bodyPr/>
                    <a:lstStyle/>
                    <a:p>
                      <a:pPr algn="l"/>
                      <a:r>
                        <a:rPr lang="bn-IN" sz="2000" dirty="0">
                          <a:latin typeface="Kalpurush" panose="02000600000000000000" pitchFamily="2" charset="0"/>
                          <a:cs typeface="Kalpurush" panose="02000600000000000000" pitchFamily="2" charset="0"/>
                        </a:rPr>
                        <a:t>উত্তরকাণ্ড (১২৫ সর্গ)</a:t>
                      </a:r>
                      <a:endParaRPr lang="en-US" sz="2000" dirty="0">
                        <a:latin typeface="Kalpurush" panose="02000600000000000000" pitchFamily="2" charset="0"/>
                        <a:cs typeface="Kalpurush" panose="02000600000000000000" pitchFamily="2" charset="0"/>
                      </a:endParaRPr>
                    </a:p>
                  </a:txBody>
                  <a:tcPr/>
                </a:tc>
                <a:tc>
                  <a:txBody>
                    <a:bodyPr/>
                    <a:lstStyle/>
                    <a:p>
                      <a:pPr algn="l"/>
                      <a:r>
                        <a:rPr lang="bn-IN" sz="2000" dirty="0">
                          <a:latin typeface="Kalpurush" panose="02000600000000000000" pitchFamily="2" charset="0"/>
                          <a:cs typeface="Kalpurush" panose="02000600000000000000" pitchFamily="2" charset="0"/>
                        </a:rPr>
                        <a:t>সীতাপরিত্যাগ, লব-কুশের জন্ম, অশ্বমেধ যজ্ঞ, সীতার পাতালপ্রবেশ, রামের দেহত্যাগ। </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038996732"/>
                  </a:ext>
                </a:extLst>
              </a:tr>
            </a:tbl>
          </a:graphicData>
        </a:graphic>
      </p:graphicFrame>
    </p:spTree>
    <p:extLst>
      <p:ext uri="{BB962C8B-B14F-4D97-AF65-F5344CB8AC3E}">
        <p14:creationId xmlns:p14="http://schemas.microsoft.com/office/powerpoint/2010/main" val="8689684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1B53AC7E-0F36-A1C3-8C5D-528B98095B08}"/>
              </a:ext>
            </a:extLst>
          </p:cNvPr>
          <p:cNvGraphicFramePr>
            <a:graphicFrameLocks noGrp="1"/>
          </p:cNvGraphicFramePr>
          <p:nvPr>
            <p:extLst>
              <p:ext uri="{D42A27DB-BD31-4B8C-83A1-F6EECF244321}">
                <p14:modId xmlns:p14="http://schemas.microsoft.com/office/powerpoint/2010/main" val="3256568908"/>
              </p:ext>
            </p:extLst>
          </p:nvPr>
        </p:nvGraphicFramePr>
        <p:xfrm>
          <a:off x="914400" y="795866"/>
          <a:ext cx="10137058" cy="5577840"/>
        </p:xfrm>
        <a:graphic>
          <a:graphicData uri="http://schemas.openxmlformats.org/drawingml/2006/table">
            <a:tbl>
              <a:tblPr firstRow="1" bandRow="1">
                <a:tableStyleId>{5C22544A-7EE6-4342-B048-85BDC9FD1C3A}</a:tableStyleId>
              </a:tblPr>
              <a:tblGrid>
                <a:gridCol w="3293806">
                  <a:extLst>
                    <a:ext uri="{9D8B030D-6E8A-4147-A177-3AD203B41FA5}">
                      <a16:colId xmlns:a16="http://schemas.microsoft.com/office/drawing/2014/main" val="4233994338"/>
                    </a:ext>
                  </a:extLst>
                </a:gridCol>
                <a:gridCol w="6843252">
                  <a:extLst>
                    <a:ext uri="{9D8B030D-6E8A-4147-A177-3AD203B41FA5}">
                      <a16:colId xmlns:a16="http://schemas.microsoft.com/office/drawing/2014/main" val="1271312678"/>
                    </a:ext>
                  </a:extLst>
                </a:gridCol>
              </a:tblGrid>
              <a:tr h="363102">
                <a:tc>
                  <a:txBody>
                    <a:bodyPr/>
                    <a:lstStyle/>
                    <a:p>
                      <a:pPr algn="ctr"/>
                      <a:r>
                        <a:rPr lang="bn-IN" sz="2400" dirty="0"/>
                        <a:t>দেশ</a:t>
                      </a:r>
                      <a:endParaRPr lang="en-US" sz="2400" dirty="0"/>
                    </a:p>
                  </a:txBody>
                  <a:tcPr/>
                </a:tc>
                <a:tc>
                  <a:txBody>
                    <a:bodyPr/>
                    <a:lstStyle/>
                    <a:p>
                      <a:pPr algn="ctr"/>
                      <a:r>
                        <a:rPr lang="bn-IN" sz="2400" dirty="0"/>
                        <a:t>রামায়ণ</a:t>
                      </a:r>
                      <a:endParaRPr lang="en-US" sz="2400" dirty="0"/>
                    </a:p>
                  </a:txBody>
                  <a:tcPr/>
                </a:tc>
                <a:extLst>
                  <a:ext uri="{0D108BD9-81ED-4DB2-BD59-A6C34878D82A}">
                    <a16:rowId xmlns:a16="http://schemas.microsoft.com/office/drawing/2014/main" val="485746118"/>
                  </a:ext>
                </a:extLst>
              </a:tr>
              <a:tr h="363102">
                <a:tc>
                  <a:txBody>
                    <a:bodyPr/>
                    <a:lstStyle/>
                    <a:p>
                      <a:pPr algn="ctr"/>
                      <a:r>
                        <a:rPr lang="bn-IN" dirty="0">
                          <a:latin typeface="Kalpurush" panose="02000600000000000000" pitchFamily="2" charset="0"/>
                          <a:cs typeface="Kalpurush" panose="02000600000000000000" pitchFamily="2" charset="0"/>
                        </a:rPr>
                        <a:t>নেপাল</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ভানুভক্তের 'নেপালী রামায়ণ'। সিদ্ধিদাস মহাজুর </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সিদ্ধিরামায়ণ</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786316554"/>
                  </a:ext>
                </a:extLst>
              </a:tr>
              <a:tr h="363102">
                <a:tc>
                  <a:txBody>
                    <a:bodyPr/>
                    <a:lstStyle/>
                    <a:p>
                      <a:pPr algn="ctr"/>
                      <a:r>
                        <a:rPr lang="bn-IN" dirty="0">
                          <a:latin typeface="Kalpurush" panose="02000600000000000000" pitchFamily="2" charset="0"/>
                          <a:cs typeface="Kalpurush" panose="02000600000000000000" pitchFamily="2" charset="0"/>
                        </a:rPr>
                        <a:t>কম্বোডিয়া</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রামকর</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80460021"/>
                  </a:ext>
                </a:extLst>
              </a:tr>
              <a:tr h="363102">
                <a:tc>
                  <a:txBody>
                    <a:bodyPr/>
                    <a:lstStyle/>
                    <a:p>
                      <a:pPr algn="ctr"/>
                      <a:r>
                        <a:rPr lang="bn-IN" dirty="0">
                          <a:latin typeface="Kalpurush" panose="02000600000000000000" pitchFamily="2" charset="0"/>
                          <a:cs typeface="Kalpurush" panose="02000600000000000000" pitchFamily="2" charset="0"/>
                        </a:rPr>
                        <a:t>তিব্বত</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তিব্বতী 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664308281"/>
                  </a:ext>
                </a:extLst>
              </a:tr>
              <a:tr h="363102">
                <a:tc>
                  <a:txBody>
                    <a:bodyPr/>
                    <a:lstStyle/>
                    <a:p>
                      <a:pPr algn="ctr"/>
                      <a:r>
                        <a:rPr lang="bn-IN" dirty="0">
                          <a:latin typeface="Kalpurush" panose="02000600000000000000" pitchFamily="2" charset="0"/>
                          <a:cs typeface="Kalpurush" panose="02000600000000000000" pitchFamily="2" charset="0"/>
                        </a:rPr>
                        <a:t>তুর্কী</a:t>
                      </a:r>
                      <a:r>
                        <a:rPr lang="en-IN" dirty="0" err="1">
                          <a:latin typeface="Kalpurush" panose="02000600000000000000" pitchFamily="2" charset="0"/>
                          <a:cs typeface="Kalpurush" panose="02000600000000000000" pitchFamily="2" charset="0"/>
                        </a:rPr>
                        <a:t>স্থান</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খোতানী 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257775467"/>
                  </a:ext>
                </a:extLst>
              </a:tr>
              <a:tr h="363102">
                <a:tc>
                  <a:txBody>
                    <a:bodyPr/>
                    <a:lstStyle/>
                    <a:p>
                      <a:pPr algn="ctr"/>
                      <a:r>
                        <a:rPr lang="bn-IN" dirty="0">
                          <a:latin typeface="Kalpurush" panose="02000600000000000000" pitchFamily="2" charset="0"/>
                          <a:cs typeface="Kalpurush" panose="02000600000000000000" pitchFamily="2" charset="0"/>
                        </a:rPr>
                        <a:t>ইন্দোনেশিয়া</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ককবিন 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500135161"/>
                  </a:ext>
                </a:extLst>
              </a:tr>
              <a:tr h="363102">
                <a:tc>
                  <a:txBody>
                    <a:bodyPr/>
                    <a:lstStyle/>
                    <a:p>
                      <a:pPr algn="ctr"/>
                      <a:r>
                        <a:rPr lang="bn-IN" dirty="0">
                          <a:latin typeface="Kalpurush" panose="02000600000000000000" pitchFamily="2" charset="0"/>
                          <a:cs typeface="Kalpurush" panose="02000600000000000000" pitchFamily="2" charset="0"/>
                        </a:rPr>
                        <a:t>শ্যামদেশ (থাইল্যান্ড)</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রামকিয়েন</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72386856"/>
                  </a:ext>
                </a:extLst>
              </a:tr>
              <a:tr h="363102">
                <a:tc>
                  <a:txBody>
                    <a:bodyPr/>
                    <a:lstStyle/>
                    <a:p>
                      <a:pPr algn="ctr"/>
                      <a:r>
                        <a:rPr lang="bn-IN" dirty="0">
                          <a:latin typeface="Kalpurush" panose="02000600000000000000" pitchFamily="2" charset="0"/>
                          <a:cs typeface="Kalpurush" panose="02000600000000000000" pitchFamily="2" charset="0"/>
                        </a:rPr>
                        <a:t>মালেশিয়া</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হিকাকৎ শেরীরাম</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27346096"/>
                  </a:ext>
                </a:extLst>
              </a:tr>
              <a:tr h="363102">
                <a:tc>
                  <a:txBody>
                    <a:bodyPr/>
                    <a:lstStyle/>
                    <a:p>
                      <a:pPr algn="ctr"/>
                      <a:r>
                        <a:rPr lang="bn-IN" dirty="0">
                          <a:latin typeface="Kalpurush" panose="02000600000000000000" pitchFamily="2" charset="0"/>
                          <a:cs typeface="Kalpurush" panose="02000600000000000000" pitchFamily="2" charset="0"/>
                        </a:rPr>
                        <a:t>বালিদ্বীপ</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চরিত্র 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812824069"/>
                  </a:ext>
                </a:extLst>
              </a:tr>
              <a:tr h="363102">
                <a:tc>
                  <a:txBody>
                    <a:bodyPr/>
                    <a:lstStyle/>
                    <a:p>
                      <a:pPr algn="ctr"/>
                      <a:r>
                        <a:rPr lang="bn-IN" dirty="0">
                          <a:latin typeface="Kalpurush" panose="02000600000000000000" pitchFamily="2" charset="0"/>
                          <a:cs typeface="Kalpurush" panose="02000600000000000000" pitchFamily="2" charset="0"/>
                        </a:rPr>
                        <a:t>জাভাদ্বীপ</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রামকেলিঙ্গ</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027219173"/>
                  </a:ext>
                </a:extLst>
              </a:tr>
              <a:tr h="363102">
                <a:tc>
                  <a:txBody>
                    <a:bodyPr/>
                    <a:lstStyle/>
                    <a:p>
                      <a:pPr algn="ctr"/>
                      <a:r>
                        <a:rPr lang="bn-IN" dirty="0">
                          <a:latin typeface="Kalpurush" panose="02000600000000000000" pitchFamily="2" charset="0"/>
                          <a:cs typeface="Kalpurush" panose="02000600000000000000" pitchFamily="2" charset="0"/>
                        </a:rPr>
                        <a:t>মায়ানমার</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যুতোকী রাময়াগন</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431274603"/>
                  </a:ext>
                </a:extLst>
              </a:tr>
              <a:tr h="363102">
                <a:tc>
                  <a:txBody>
                    <a:bodyPr/>
                    <a:lstStyle/>
                    <a:p>
                      <a:pPr algn="ctr"/>
                      <a:r>
                        <a:rPr lang="en-IN" dirty="0" err="1">
                          <a:latin typeface="Kalpurush" panose="02000600000000000000" pitchFamily="2" charset="0"/>
                          <a:cs typeface="Kalpurush" panose="02000600000000000000" pitchFamily="2" charset="0"/>
                        </a:rPr>
                        <a:t>চীন</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খমৈর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677647624"/>
                  </a:ext>
                </a:extLst>
              </a:tr>
              <a:tr h="363102">
                <a:tc>
                  <a:txBody>
                    <a:bodyPr/>
                    <a:lstStyle/>
                    <a:p>
                      <a:pPr algn="ctr"/>
                      <a:r>
                        <a:rPr lang="en-IN" dirty="0" err="1">
                          <a:latin typeface="Kalpurush" panose="02000600000000000000" pitchFamily="2" charset="0"/>
                          <a:cs typeface="Kalpurush" panose="02000600000000000000" pitchFamily="2" charset="0"/>
                        </a:rPr>
                        <a:t>ফিলিপিনস</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মহারাডিয়া</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লাবানা</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10037712"/>
                  </a:ext>
                </a:extLst>
              </a:tr>
              <a:tr h="363102">
                <a:tc>
                  <a:txBody>
                    <a:bodyPr/>
                    <a:lstStyle/>
                    <a:p>
                      <a:pPr algn="ctr"/>
                      <a:r>
                        <a:rPr lang="en-IN" dirty="0" err="1">
                          <a:latin typeface="Kalpurush" panose="02000600000000000000" pitchFamily="2" charset="0"/>
                          <a:cs typeface="Kalpurush" panose="02000600000000000000" pitchFamily="2" charset="0"/>
                        </a:rPr>
                        <a:t>লাওস</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ফ্রা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লাক</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ফ্রা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লাম</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494257996"/>
                  </a:ext>
                </a:extLst>
              </a:tr>
              <a:tr h="363102">
                <a:tc>
                  <a:txBody>
                    <a:bodyPr/>
                    <a:lstStyle/>
                    <a:p>
                      <a:pPr algn="ctr"/>
                      <a:r>
                        <a:rPr lang="en-IN" dirty="0" err="1">
                          <a:latin typeface="Kalpurush" panose="02000600000000000000" pitchFamily="2" charset="0"/>
                          <a:cs typeface="Kalpurush" panose="02000600000000000000" pitchFamily="2" charset="0"/>
                        </a:rPr>
                        <a:t>সুমাত্রাদ্বীপ</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রামায়ণ</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স্বর্ণদ্বীপ্</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181241810"/>
                  </a:ext>
                </a:extLst>
              </a:tr>
            </a:tbl>
          </a:graphicData>
        </a:graphic>
      </p:graphicFrame>
      <p:sp>
        <p:nvSpPr>
          <p:cNvPr id="3" name="Title 2">
            <a:extLst>
              <a:ext uri="{FF2B5EF4-FFF2-40B4-BE49-F238E27FC236}">
                <a16:creationId xmlns:a16="http://schemas.microsoft.com/office/drawing/2014/main" id="{A4EA2E7D-F898-9129-32CD-99D8E56A6503}"/>
              </a:ext>
            </a:extLst>
          </p:cNvPr>
          <p:cNvSpPr>
            <a:spLocks noGrp="1"/>
          </p:cNvSpPr>
          <p:nvPr>
            <p:ph type="title"/>
          </p:nvPr>
        </p:nvSpPr>
        <p:spPr>
          <a:xfrm>
            <a:off x="914400" y="186813"/>
            <a:ext cx="10772775" cy="388922"/>
          </a:xfrm>
        </p:spPr>
        <p:txBody>
          <a:bodyPr>
            <a:noAutofit/>
          </a:bodyPr>
          <a:lstStyle/>
          <a:p>
            <a:pPr algn="ctr"/>
            <a:r>
              <a:rPr lang="en-IN" sz="3200" b="1" dirty="0" err="1">
                <a:latin typeface="Kalpurush" panose="02000600000000000000" pitchFamily="2" charset="0"/>
                <a:cs typeface="Kalpurush" panose="02000600000000000000" pitchFamily="2" charset="0"/>
              </a:rPr>
              <a:t>বহির্ভারতে</a:t>
            </a:r>
            <a:r>
              <a:rPr lang="en-IN" sz="3200" b="1" dirty="0">
                <a:latin typeface="Kalpurush" panose="02000600000000000000" pitchFamily="2" charset="0"/>
                <a:cs typeface="Kalpurush" panose="02000600000000000000" pitchFamily="2" charset="0"/>
              </a:rPr>
              <a:t> </a:t>
            </a:r>
            <a:r>
              <a:rPr lang="en-IN" sz="3200" b="1" dirty="0" err="1">
                <a:latin typeface="Kalpurush" panose="02000600000000000000" pitchFamily="2" charset="0"/>
                <a:cs typeface="Kalpurush" panose="02000600000000000000" pitchFamily="2" charset="0"/>
              </a:rPr>
              <a:t>রামায়ণ</a:t>
            </a:r>
            <a:r>
              <a:rPr lang="en-IN" sz="3200" b="1" dirty="0">
                <a:latin typeface="Kalpurush" panose="02000600000000000000" pitchFamily="2" charset="0"/>
                <a:cs typeface="Kalpurush" panose="02000600000000000000" pitchFamily="2" charset="0"/>
              </a:rPr>
              <a:t> :</a:t>
            </a:r>
            <a:endParaRPr lang="en-US" sz="3200" b="1" dirty="0">
              <a:latin typeface="Kalpurush" panose="02000600000000000000" pitchFamily="2" charset="0"/>
              <a:cs typeface="Kalpurush" panose="02000600000000000000" pitchFamily="2" charset="0"/>
            </a:endParaRPr>
          </a:p>
        </p:txBody>
      </p:sp>
    </p:spTree>
    <p:extLst>
      <p:ext uri="{BB962C8B-B14F-4D97-AF65-F5344CB8AC3E}">
        <p14:creationId xmlns:p14="http://schemas.microsoft.com/office/powerpoint/2010/main" val="23468911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92161CA9-76C5-635C-1E0D-7D8FF654490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07458" y="235974"/>
            <a:ext cx="8337755" cy="5496231"/>
          </a:xfrm>
          <a:prstGeom prst="rect">
            <a:avLst/>
          </a:prstGeom>
        </p:spPr>
      </p:pic>
    </p:spTree>
    <p:extLst>
      <p:ext uri="{BB962C8B-B14F-4D97-AF65-F5344CB8AC3E}">
        <p14:creationId xmlns:p14="http://schemas.microsoft.com/office/powerpoint/2010/main" val="35245862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50EFBA-BA33-6910-7F2A-BF7CA45C091E}"/>
              </a:ext>
            </a:extLst>
          </p:cNvPr>
          <p:cNvSpPr txBox="1"/>
          <p:nvPr/>
        </p:nvSpPr>
        <p:spPr>
          <a:xfrm>
            <a:off x="403123" y="462116"/>
            <a:ext cx="10933471" cy="6201698"/>
          </a:xfrm>
          <a:prstGeom prst="rect">
            <a:avLst/>
          </a:prstGeom>
          <a:noFill/>
        </p:spPr>
        <p:txBody>
          <a:bodyPr wrap="square">
            <a:spAutoFit/>
          </a:bodyPr>
          <a:lstStyle/>
          <a:p>
            <a:pPr algn="ctr">
              <a:lnSpc>
                <a:spcPct val="150000"/>
              </a:lnSpc>
              <a:spcBef>
                <a:spcPts val="600"/>
              </a:spcBef>
              <a:spcAft>
                <a:spcPts val="600"/>
              </a:spcAft>
            </a:pPr>
            <a:r>
              <a:rPr lang="bn-IN" sz="3600" b="1" dirty="0">
                <a:solidFill>
                  <a:srgbClr val="7030A0"/>
                </a:solidFill>
                <a:latin typeface="Kalpurush" panose="02000600000000000000" pitchFamily="2" charset="0"/>
                <a:cs typeface="Kalpurush" panose="02000600000000000000" pitchFamily="2" charset="0"/>
              </a:rPr>
              <a:t>সূচনা :-</a:t>
            </a:r>
            <a:r>
              <a:rPr lang="en-IN" sz="3600" b="1" dirty="0">
                <a:solidFill>
                  <a:srgbClr val="7030A0"/>
                </a:solidFill>
                <a:latin typeface="Kalpurush" panose="02000600000000000000" pitchFamily="2" charset="0"/>
                <a:cs typeface="Kalpurush" panose="02000600000000000000" pitchFamily="2" charset="0"/>
              </a:rPr>
              <a:t> </a:t>
            </a:r>
            <a:r>
              <a:rPr lang="bn-IN" sz="2400" dirty="0">
                <a:latin typeface="Kalpurush" panose="02000600000000000000" pitchFamily="2" charset="0"/>
                <a:cs typeface="Kalpurush" panose="02000600000000000000" pitchFamily="2" charset="0"/>
              </a:rPr>
              <a:t>তমসা নদীতীর। সশিষ্য বাল্মীকি এসেছেন স্নানের জন্য। সহসা সেইসময় ক্রৌঞ্চমিথুনের একটি আর্তনাদ করে ওঠে। ঋষি সামনে দেখতে পান এক ব্যাধের শরাঘাতে ক্রৌঞ্চ মরে পড়ে আছে আর ক্রৌঞ্চী করুণ বিলাপ করছে। ঋষিহৃদয় শোকে বিগলিত হয় এবং ব্যাধের উদ্দেশ্যে নির্গলিত হয় অভিশাপবাণী</a:t>
            </a:r>
            <a:r>
              <a:rPr lang="en-IN" sz="2400" dirty="0">
                <a:latin typeface="Kalpurush" panose="02000600000000000000" pitchFamily="2" charset="0"/>
                <a:cs typeface="Kalpurush" panose="02000600000000000000" pitchFamily="2" charset="0"/>
              </a:rPr>
              <a:t> –</a:t>
            </a:r>
          </a:p>
          <a:p>
            <a:pPr algn="ctr"/>
            <a:r>
              <a:rPr lang="bn-IN" sz="2400" dirty="0">
                <a:latin typeface="Kalpurush" panose="02000600000000000000" pitchFamily="2" charset="0"/>
                <a:cs typeface="Kalpurush" panose="02000600000000000000" pitchFamily="2" charset="0"/>
              </a:rPr>
              <a:t>মা নিষাদ প্রতিষ্ঠাং ত</a:t>
            </a:r>
            <a:r>
              <a:rPr lang="en-IN" sz="2400" dirty="0" err="1">
                <a:latin typeface="Kalpurush" panose="02000600000000000000" pitchFamily="2" charset="0"/>
                <a:cs typeface="Kalpurush" panose="02000600000000000000" pitchFamily="2" charset="0"/>
              </a:rPr>
              <a:t>্ব</a:t>
            </a:r>
            <a:r>
              <a:rPr lang="bn-IN" sz="2400" dirty="0">
                <a:latin typeface="Kalpurush" panose="02000600000000000000" pitchFamily="2" charset="0"/>
                <a:cs typeface="Kalpurush" panose="02000600000000000000" pitchFamily="2" charset="0"/>
              </a:rPr>
              <a:t>মগমঃ শাশ্বতীঃ সমাঃ।</a:t>
            </a:r>
            <a:endParaRPr lang="en-IN" sz="2400" dirty="0">
              <a:latin typeface="Kalpurush" panose="02000600000000000000" pitchFamily="2" charset="0"/>
              <a:cs typeface="Kalpurush" panose="02000600000000000000" pitchFamily="2" charset="0"/>
            </a:endParaRPr>
          </a:p>
          <a:p>
            <a:pPr algn="ctr"/>
            <a:r>
              <a:rPr lang="bn-IN" sz="2400" dirty="0">
                <a:latin typeface="Kalpurush" panose="02000600000000000000" pitchFamily="2" charset="0"/>
                <a:cs typeface="Kalpurush" panose="02000600000000000000" pitchFamily="2" charset="0"/>
              </a:rPr>
              <a:t>যৎ ক্রৌঞ্চমিথুনাদেকমবধীঃ কামমোহিতম্।।</a:t>
            </a:r>
            <a:endParaRPr lang="en-IN" sz="2400" dirty="0">
              <a:latin typeface="Kalpurush" panose="02000600000000000000" pitchFamily="2" charset="0"/>
              <a:cs typeface="Kalpurush" panose="02000600000000000000" pitchFamily="2" charset="0"/>
            </a:endParaRP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একথা বলার পর ঋষি সম্বিৎ ফিরে পেলেন; ভাবলেন এ তিনি কী বললেন? শিষ্যকে ডেকে বললেন-</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পাদবদ্ধ</a:t>
            </a:r>
            <a:r>
              <a:rPr lang="en-IN" sz="2400" dirty="0">
                <a:latin typeface="Kalpurush" panose="02000600000000000000" pitchFamily="2" charset="0"/>
                <a:cs typeface="Kalpurush" panose="02000600000000000000" pitchFamily="2" charset="0"/>
              </a:rPr>
              <a:t>োঽ</a:t>
            </a:r>
            <a:r>
              <a:rPr lang="bn-IN" sz="2400" dirty="0">
                <a:latin typeface="Kalpurush" panose="02000600000000000000" pitchFamily="2" charset="0"/>
                <a:cs typeface="Kalpurush" panose="02000600000000000000" pitchFamily="2" charset="0"/>
              </a:rPr>
              <a:t>ক্ষরসমস্তন্ত্রীলয়সমন্বিতঃ।</a:t>
            </a:r>
            <a:r>
              <a:rPr lang="en-IN" sz="2400" dirty="0">
                <a:latin typeface="Kalpurush" panose="02000600000000000000" pitchFamily="2" charset="0"/>
                <a:cs typeface="Kalpurush" panose="02000600000000000000" pitchFamily="2" charset="0"/>
              </a:rPr>
              <a:t> </a:t>
            </a:r>
            <a:r>
              <a:rPr lang="bn-IN" sz="2400" dirty="0">
                <a:latin typeface="Kalpurush" panose="02000600000000000000" pitchFamily="2" charset="0"/>
                <a:cs typeface="Kalpurush" panose="02000600000000000000" pitchFamily="2" charset="0"/>
              </a:rPr>
              <a:t>শোকার্তস্য প্রবৃত্তো মে শ্লোকো ভবতু নান্যথা।।</a:t>
            </a:r>
            <a:r>
              <a:rPr lang="en-IN" sz="2400" dirty="0">
                <a:latin typeface="Kalpurush" panose="02000600000000000000" pitchFamily="2" charset="0"/>
                <a:cs typeface="Kalpurush" panose="02000600000000000000" pitchFamily="2" charset="0"/>
              </a:rPr>
              <a:t>” </a:t>
            </a:r>
            <a:r>
              <a:rPr lang="bn-IN" sz="2400" dirty="0">
                <a:latin typeface="Kalpurush" panose="02000600000000000000" pitchFamily="2" charset="0"/>
                <a:cs typeface="Kalpurush" panose="02000600000000000000" pitchFamily="2" charset="0"/>
              </a:rPr>
              <a:t>পরে সেখানে উপস্থিত হলেন প্রজাপতি ব্রহ্মা। বাল্মীকি তারই আদেশে এবং নারদের উপদেশে নারদোক্ত </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রামকথা</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অবলম্বন করে অনুষ্টুপ ছন্দে ৭ কান্ড, ৫০০ অধ্যায় ও ২৪ হাজার শ্লোকে করুণরসাশ্রিত </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রামায়ণ</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রচনা করেন।</a:t>
            </a:r>
            <a:endParaRPr lang="en-US" sz="2400" dirty="0">
              <a:latin typeface="Kalpurush" panose="02000600000000000000" pitchFamily="2" charset="0"/>
              <a:cs typeface="Kalpurush" panose="02000600000000000000" pitchFamily="2" charset="0"/>
            </a:endParaRPr>
          </a:p>
        </p:txBody>
      </p:sp>
    </p:spTree>
    <p:extLst>
      <p:ext uri="{BB962C8B-B14F-4D97-AF65-F5344CB8AC3E}">
        <p14:creationId xmlns:p14="http://schemas.microsoft.com/office/powerpoint/2010/main" val="4206690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9ADDA84F-0EFF-4721-6743-9773DA5DE3C5}"/>
              </a:ext>
            </a:extLst>
          </p:cNvPr>
          <p:cNvSpPr txBox="1"/>
          <p:nvPr/>
        </p:nvSpPr>
        <p:spPr>
          <a:xfrm>
            <a:off x="1032387" y="356913"/>
            <a:ext cx="8534399" cy="1546577"/>
          </a:xfrm>
          <a:prstGeom prst="rect">
            <a:avLst/>
          </a:prstGeom>
          <a:noFill/>
        </p:spPr>
        <p:txBody>
          <a:bodyPr wrap="square">
            <a:spAutoFit/>
          </a:bodyPr>
          <a:lstStyle/>
          <a:p>
            <a:pPr algn="ctr"/>
            <a:r>
              <a:rPr lang="en-US" sz="3200" dirty="0" err="1">
                <a:solidFill>
                  <a:srgbClr val="FF0000"/>
                </a:solidFill>
                <a:latin typeface="Kalpurush" panose="02000600000000000000" pitchFamily="2" charset="0"/>
                <a:cs typeface="Kalpurush" panose="02000600000000000000" pitchFamily="2" charset="0"/>
              </a:rPr>
              <a:t>রচনাকাল</a:t>
            </a:r>
            <a:r>
              <a:rPr lang="en-US" sz="3200" dirty="0">
                <a:solidFill>
                  <a:srgbClr val="FF0000"/>
                </a:solidFill>
                <a:latin typeface="Kalpurush" panose="02000600000000000000" pitchFamily="2" charset="0"/>
                <a:cs typeface="Kalpurush" panose="02000600000000000000" pitchFamily="2" charset="0"/>
              </a:rPr>
              <a:t> :- </a:t>
            </a:r>
          </a:p>
          <a:p>
            <a:pPr algn="just">
              <a:lnSpc>
                <a:spcPct val="150000"/>
              </a:lnSpc>
              <a:spcBef>
                <a:spcPts val="600"/>
              </a:spcBef>
              <a:spcAft>
                <a:spcPts val="600"/>
              </a:spcAft>
            </a:pPr>
            <a:r>
              <a:rPr lang="en-US" sz="2000" dirty="0" err="1">
                <a:latin typeface="Kalpurush" panose="02000600000000000000" pitchFamily="2" charset="0"/>
                <a:cs typeface="Kalpurush" panose="02000600000000000000" pitchFamily="2" charset="0"/>
              </a:rPr>
              <a:t>রামায়ণের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রচনাকাল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নিয়ে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আজও</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মতভেদ</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বিদ্যমান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হয়তো</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পরবর্তীকালের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আরও</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সংযোজন</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রামায়ণের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রচনাকাল</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নির্ণয়ে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অসুবিধা</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সৃষ্টি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করছে</a:t>
            </a:r>
            <a:r>
              <a:rPr lang="en-US" sz="2000" dirty="0">
                <a:latin typeface="Kalpurush" panose="02000600000000000000" pitchFamily="2" charset="0"/>
                <a:cs typeface="Kalpurush" panose="02000600000000000000" pitchFamily="2" charset="0"/>
              </a:rPr>
              <a:t>।</a:t>
            </a:r>
          </a:p>
        </p:txBody>
      </p:sp>
      <p:graphicFrame>
        <p:nvGraphicFramePr>
          <p:cNvPr id="5" name="Table 4">
            <a:extLst>
              <a:ext uri="{FF2B5EF4-FFF2-40B4-BE49-F238E27FC236}">
                <a16:creationId xmlns:a16="http://schemas.microsoft.com/office/drawing/2014/main" id="{CB183BB4-DF38-2C3A-A51D-EB2FE6DD90E4}"/>
              </a:ext>
            </a:extLst>
          </p:cNvPr>
          <p:cNvGraphicFramePr>
            <a:graphicFrameLocks noGrp="1"/>
          </p:cNvGraphicFramePr>
          <p:nvPr>
            <p:extLst>
              <p:ext uri="{D42A27DB-BD31-4B8C-83A1-F6EECF244321}">
                <p14:modId xmlns:p14="http://schemas.microsoft.com/office/powerpoint/2010/main" val="1657129076"/>
              </p:ext>
            </p:extLst>
          </p:nvPr>
        </p:nvGraphicFramePr>
        <p:xfrm>
          <a:off x="698089" y="2251587"/>
          <a:ext cx="10087898" cy="4249501"/>
        </p:xfrm>
        <a:graphic>
          <a:graphicData uri="http://schemas.openxmlformats.org/drawingml/2006/table">
            <a:tbl>
              <a:tblPr firstRow="1" bandRow="1">
                <a:tableStyleId>{5C22544A-7EE6-4342-B048-85BDC9FD1C3A}</a:tableStyleId>
              </a:tblPr>
              <a:tblGrid>
                <a:gridCol w="5043949">
                  <a:extLst>
                    <a:ext uri="{9D8B030D-6E8A-4147-A177-3AD203B41FA5}">
                      <a16:colId xmlns:a16="http://schemas.microsoft.com/office/drawing/2014/main" val="1439613469"/>
                    </a:ext>
                  </a:extLst>
                </a:gridCol>
                <a:gridCol w="5043949">
                  <a:extLst>
                    <a:ext uri="{9D8B030D-6E8A-4147-A177-3AD203B41FA5}">
                      <a16:colId xmlns:a16="http://schemas.microsoft.com/office/drawing/2014/main" val="1521508512"/>
                    </a:ext>
                  </a:extLst>
                </a:gridCol>
              </a:tblGrid>
              <a:tr h="668903">
                <a:tc>
                  <a:txBody>
                    <a:bodyPr/>
                    <a:lstStyle/>
                    <a:p>
                      <a:pPr algn="ctr"/>
                      <a:r>
                        <a:rPr lang="en-US" sz="2800" dirty="0" err="1">
                          <a:latin typeface="Kalpurush" panose="02000600000000000000" pitchFamily="2" charset="0"/>
                          <a:cs typeface="Kalpurush" panose="02000600000000000000" pitchFamily="2" charset="0"/>
                        </a:rPr>
                        <a:t>মত</a:t>
                      </a:r>
                      <a:endParaRPr lang="en-US" sz="2800" dirty="0"/>
                    </a:p>
                  </a:txBody>
                  <a:tcPr/>
                </a:tc>
                <a:tc>
                  <a:txBody>
                    <a:bodyPr/>
                    <a:lstStyle/>
                    <a:p>
                      <a:pPr algn="ctr"/>
                      <a:r>
                        <a:rPr lang="en-US" sz="2400" dirty="0" err="1">
                          <a:latin typeface="Kalpurush" panose="02000600000000000000" pitchFamily="2" charset="0"/>
                          <a:cs typeface="Kalpurush" panose="02000600000000000000" pitchFamily="2" charset="0"/>
                        </a:rPr>
                        <a:t>সময়কাল</a:t>
                      </a:r>
                      <a:endParaRPr lang="en-US" sz="2400" dirty="0"/>
                    </a:p>
                  </a:txBody>
                  <a:tcPr/>
                </a:tc>
                <a:extLst>
                  <a:ext uri="{0D108BD9-81ED-4DB2-BD59-A6C34878D82A}">
                    <a16:rowId xmlns:a16="http://schemas.microsoft.com/office/drawing/2014/main" val="2299845165"/>
                  </a:ext>
                </a:extLst>
              </a:tr>
              <a:tr h="511514">
                <a:tc>
                  <a:txBody>
                    <a:bodyPr/>
                    <a:lstStyle/>
                    <a:p>
                      <a:pPr algn="ctr"/>
                      <a:r>
                        <a:rPr lang="en-US" sz="2000" dirty="0" err="1">
                          <a:latin typeface="Kalpurush" panose="02000600000000000000" pitchFamily="2" charset="0"/>
                          <a:cs typeface="Kalpurush" panose="02000600000000000000" pitchFamily="2" charset="0"/>
                        </a:rPr>
                        <a:t>জ্যাকোবি</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৮০০-৫০০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4134701956"/>
                  </a:ext>
                </a:extLst>
              </a:tr>
              <a:tr h="511514">
                <a:tc>
                  <a:txBody>
                    <a:bodyPr/>
                    <a:lstStyle/>
                    <a:p>
                      <a:pPr algn="ctr"/>
                      <a:r>
                        <a:rPr lang="en-US" sz="2000" dirty="0" err="1">
                          <a:latin typeface="Kalpurush" panose="02000600000000000000" pitchFamily="2" charset="0"/>
                          <a:cs typeface="Kalpurush" panose="02000600000000000000" pitchFamily="2" charset="0"/>
                        </a:rPr>
                        <a:t>ম্যাকডোনেল</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৮০০-৫০০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3153025543"/>
                  </a:ext>
                </a:extLst>
              </a:tr>
              <a:tr h="511514">
                <a:tc>
                  <a:txBody>
                    <a:bodyPr/>
                    <a:lstStyle/>
                    <a:p>
                      <a:pPr algn="ctr"/>
                      <a:r>
                        <a:rPr lang="en-US" sz="2000" dirty="0" err="1">
                          <a:latin typeface="Kalpurush" panose="02000600000000000000" pitchFamily="2" charset="0"/>
                          <a:cs typeface="Kalpurush" panose="02000600000000000000" pitchFamily="2" charset="0"/>
                        </a:rPr>
                        <a:t>ওয়েবার</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৮০০-৫০০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3435757611"/>
                  </a:ext>
                </a:extLst>
              </a:tr>
              <a:tr h="511514">
                <a:tc>
                  <a:txBody>
                    <a:bodyPr/>
                    <a:lstStyle/>
                    <a:p>
                      <a:pPr algn="ctr"/>
                      <a:r>
                        <a:rPr lang="en-US" sz="2000" dirty="0" err="1">
                          <a:latin typeface="Kalpurush" panose="02000600000000000000" pitchFamily="2" charset="0"/>
                          <a:cs typeface="Kalpurush" panose="02000600000000000000" pitchFamily="2" charset="0"/>
                        </a:rPr>
                        <a:t>কীথ</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৪০০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1735563834"/>
                  </a:ext>
                </a:extLst>
              </a:tr>
              <a:tr h="511514">
                <a:tc>
                  <a:txBody>
                    <a:bodyPr/>
                    <a:lstStyle/>
                    <a:p>
                      <a:pPr algn="ctr"/>
                      <a:r>
                        <a:rPr lang="en-US" sz="2000" dirty="0" err="1">
                          <a:latin typeface="Kalpurush" panose="02000600000000000000" pitchFamily="2" charset="0"/>
                          <a:cs typeface="Kalpurush" panose="02000600000000000000" pitchFamily="2" charset="0"/>
                        </a:rPr>
                        <a:t>উইন্টারনিৎস্</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৩০০ </a:t>
                      </a:r>
                      <a:r>
                        <a:rPr lang="en-US" sz="2000" dirty="0" err="1">
                          <a:latin typeface="Kalpurush" panose="02000600000000000000" pitchFamily="2" charset="0"/>
                          <a:cs typeface="Kalpurush" panose="02000600000000000000" pitchFamily="2" charset="0"/>
                        </a:rPr>
                        <a:t>খ্রী.পূ</a:t>
                      </a:r>
                      <a:endParaRPr lang="en-US" sz="2000" dirty="0"/>
                    </a:p>
                  </a:txBody>
                  <a:tcPr/>
                </a:tc>
                <a:extLst>
                  <a:ext uri="{0D108BD9-81ED-4DB2-BD59-A6C34878D82A}">
                    <a16:rowId xmlns:a16="http://schemas.microsoft.com/office/drawing/2014/main" val="3178669746"/>
                  </a:ext>
                </a:extLst>
              </a:tr>
              <a:tr h="511514">
                <a:tc>
                  <a:txBody>
                    <a:bodyPr/>
                    <a:lstStyle/>
                    <a:p>
                      <a:pPr algn="ctr"/>
                      <a:r>
                        <a:rPr lang="en-US" sz="2000" dirty="0" err="1">
                          <a:latin typeface="Kalpurush" panose="02000600000000000000" pitchFamily="2" charset="0"/>
                          <a:cs typeface="Kalpurush" panose="02000600000000000000" pitchFamily="2" charset="0"/>
                        </a:rPr>
                        <a:t>বুল্কে</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৩০০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3563241466"/>
                  </a:ext>
                </a:extLst>
              </a:tr>
              <a:tr h="511514">
                <a:tc>
                  <a:txBody>
                    <a:bodyPr/>
                    <a:lstStyle/>
                    <a:p>
                      <a:pPr algn="ctr"/>
                      <a:r>
                        <a:rPr lang="en-US" sz="2000" dirty="0" err="1">
                          <a:latin typeface="Kalpurush" panose="02000600000000000000" pitchFamily="2" charset="0"/>
                          <a:cs typeface="Kalpurush" panose="02000600000000000000" pitchFamily="2" charset="0"/>
                        </a:rPr>
                        <a:t>প্রামাণ্য</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আনুমানিক</a:t>
                      </a:r>
                      <a:r>
                        <a:rPr lang="en-US" sz="2000" dirty="0">
                          <a:latin typeface="Kalpurush" panose="02000600000000000000" pitchFamily="2" charset="0"/>
                          <a:cs typeface="Kalpurush" panose="02000600000000000000" pitchFamily="2" charset="0"/>
                        </a:rPr>
                        <a:t>)</a:t>
                      </a:r>
                      <a:endParaRPr lang="en-US" sz="2000" dirty="0"/>
                    </a:p>
                  </a:txBody>
                  <a:tcPr/>
                </a:tc>
                <a:tc>
                  <a:txBody>
                    <a:bodyPr/>
                    <a:lstStyle/>
                    <a:p>
                      <a:pPr algn="ctr"/>
                      <a:r>
                        <a:rPr lang="en-US" sz="2000" dirty="0">
                          <a:latin typeface="Kalpurush" panose="02000600000000000000" pitchFamily="2" charset="0"/>
                          <a:cs typeface="Kalpurush" panose="02000600000000000000" pitchFamily="2" charset="0"/>
                        </a:rPr>
                        <a:t>৬০০ - ২০০ </a:t>
                      </a:r>
                      <a:r>
                        <a:rPr lang="en-US" sz="2000" dirty="0" err="1">
                          <a:latin typeface="Kalpurush" panose="02000600000000000000" pitchFamily="2" charset="0"/>
                          <a:cs typeface="Kalpurush" panose="02000600000000000000" pitchFamily="2" charset="0"/>
                        </a:rPr>
                        <a:t>খ্রী.পূ</a:t>
                      </a:r>
                      <a:r>
                        <a:rPr lang="en-US" sz="2000" dirty="0">
                          <a:latin typeface="Kalpurush" panose="02000600000000000000" pitchFamily="2" charset="0"/>
                          <a:cs typeface="Kalpurush" panose="02000600000000000000" pitchFamily="2" charset="0"/>
                        </a:rPr>
                        <a:t>.</a:t>
                      </a:r>
                      <a:endParaRPr lang="en-US" sz="2000" dirty="0"/>
                    </a:p>
                  </a:txBody>
                  <a:tcPr/>
                </a:tc>
                <a:extLst>
                  <a:ext uri="{0D108BD9-81ED-4DB2-BD59-A6C34878D82A}">
                    <a16:rowId xmlns:a16="http://schemas.microsoft.com/office/drawing/2014/main" val="823934448"/>
                  </a:ext>
                </a:extLst>
              </a:tr>
            </a:tbl>
          </a:graphicData>
        </a:graphic>
      </p:graphicFrame>
    </p:spTree>
    <p:extLst>
      <p:ext uri="{BB962C8B-B14F-4D97-AF65-F5344CB8AC3E}">
        <p14:creationId xmlns:p14="http://schemas.microsoft.com/office/powerpoint/2010/main" val="3909664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C1AE975-5893-FFD8-99ED-B6C9EC948B50}"/>
              </a:ext>
            </a:extLst>
          </p:cNvPr>
          <p:cNvSpPr txBox="1"/>
          <p:nvPr/>
        </p:nvSpPr>
        <p:spPr>
          <a:xfrm>
            <a:off x="373625" y="481781"/>
            <a:ext cx="10264877" cy="4847481"/>
          </a:xfrm>
          <a:prstGeom prst="rect">
            <a:avLst/>
          </a:prstGeom>
          <a:noFill/>
        </p:spPr>
        <p:txBody>
          <a:bodyPr wrap="square">
            <a:spAutoFit/>
          </a:bodyPr>
          <a:lstStyle/>
          <a:p>
            <a:pPr algn="just">
              <a:lnSpc>
                <a:spcPct val="150000"/>
              </a:lnSpc>
              <a:spcBef>
                <a:spcPts val="600"/>
              </a:spcBef>
              <a:spcAft>
                <a:spcPts val="600"/>
              </a:spcAft>
            </a:pP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রামায়ণের</a:t>
            </a: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রচনাকাল</a:t>
            </a:r>
            <a:r>
              <a:rPr lang="en-US" sz="2400" dirty="0">
                <a:solidFill>
                  <a:srgbClr val="FF0000"/>
                </a:solidFill>
                <a:latin typeface="Kalpurush" panose="02000600000000000000" pitchFamily="2" charset="0"/>
                <a:cs typeface="Kalpurush" panose="02000600000000000000" pitchFamily="2" charset="0"/>
              </a:rPr>
              <a:t> (৮০০-৫০০ </a:t>
            </a:r>
            <a:r>
              <a:rPr lang="en-US" sz="2400" dirty="0" err="1">
                <a:solidFill>
                  <a:srgbClr val="FF0000"/>
                </a:solidFill>
                <a:latin typeface="Kalpurush" panose="02000600000000000000" pitchFamily="2" charset="0"/>
                <a:cs typeface="Kalpurush" panose="02000600000000000000" pitchFamily="2" charset="0"/>
              </a:rPr>
              <a:t>খ্রী.পূ</a:t>
            </a: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বৌদ্ধপূর্ববর্তী</a:t>
            </a: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সম্পর্কে</a:t>
            </a: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ওয়েবারের</a:t>
            </a:r>
            <a:r>
              <a:rPr lang="en-US" sz="2400" dirty="0">
                <a:solidFill>
                  <a:srgbClr val="FF0000"/>
                </a:solidFill>
                <a:latin typeface="Kalpurush" panose="02000600000000000000" pitchFamily="2" charset="0"/>
                <a:cs typeface="Kalpurush" panose="02000600000000000000" pitchFamily="2" charset="0"/>
              </a:rPr>
              <a:t> </a:t>
            </a:r>
            <a:r>
              <a:rPr lang="en-US" sz="2400" dirty="0" err="1">
                <a:solidFill>
                  <a:srgbClr val="FF0000"/>
                </a:solidFill>
                <a:latin typeface="Kalpurush" panose="02000600000000000000" pitchFamily="2" charset="0"/>
                <a:cs typeface="Kalpurush" panose="02000600000000000000" pitchFamily="2" charset="0"/>
              </a:rPr>
              <a:t>যুক্তিসমূহ</a:t>
            </a:r>
            <a:r>
              <a:rPr lang="en-US" sz="2400" dirty="0">
                <a:solidFill>
                  <a:srgbClr val="FF0000"/>
                </a:solidFill>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যবন</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শব্দের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ব্যবহার</a:t>
            </a:r>
            <a:r>
              <a:rPr lang="en-US" sz="2400" dirty="0">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খ্রী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a:t>
            </a:r>
            <a:r>
              <a:rPr lang="en-US" sz="2400" dirty="0">
                <a:latin typeface="Kalpurush" panose="02000600000000000000" pitchFamily="2" charset="0"/>
                <a:cs typeface="Kalpurush" panose="02000600000000000000" pitchFamily="2" charset="0"/>
              </a:rPr>
              <a:t>. ৪র্থ </a:t>
            </a:r>
            <a:r>
              <a:rPr lang="en-US" sz="2400" dirty="0" err="1">
                <a:latin typeface="Kalpurush" panose="02000600000000000000" pitchFamily="2" charset="0"/>
                <a:cs typeface="Kalpurush" panose="02000600000000000000" pitchFamily="2" charset="0"/>
              </a:rPr>
              <a:t>শতকে</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স্থাপিত</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পাটলিপুত্রের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নাম</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অনুপস্থিত</a:t>
            </a:r>
            <a:r>
              <a:rPr lang="en-US" sz="2400" dirty="0">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পাণিনীয়</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ব্যাকরণের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খ্রী.পৃ</a:t>
            </a:r>
            <a:r>
              <a:rPr lang="en-US" sz="2400" dirty="0">
                <a:latin typeface="Kalpurush" panose="02000600000000000000" pitchFamily="2" charset="0"/>
                <a:cs typeface="Kalpurush" panose="02000600000000000000" pitchFamily="2" charset="0"/>
              </a:rPr>
              <a:t>. ৪র্থ) </a:t>
            </a:r>
            <a:r>
              <a:rPr lang="en-US" sz="2400" dirty="0" err="1">
                <a:latin typeface="Kalpurush" panose="02000600000000000000" pitchFamily="2" charset="0"/>
                <a:cs typeface="Kalpurush" panose="02000600000000000000" pitchFamily="2" charset="0"/>
              </a:rPr>
              <a:t>নিয়ম</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লঙ্ঘিত</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হয়েছে</a:t>
            </a:r>
            <a:r>
              <a:rPr lang="en-US" sz="2400" dirty="0">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বৌদ্ধযুগে</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স্থাপিত</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বৈশালী</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নগরীর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নাম</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নেই</a:t>
            </a:r>
            <a:r>
              <a:rPr lang="en-US" sz="2400" dirty="0">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প্রচলিত</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অযোধ্যা</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বৌদ্ধযুগে</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সাকেত</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নামে</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পরিচিত</a:t>
            </a:r>
            <a:r>
              <a:rPr lang="en-US" sz="2400" dirty="0">
                <a:latin typeface="Kalpurush" panose="02000600000000000000" pitchFamily="2" charset="0"/>
                <a:cs typeface="Kalpurush" panose="02000600000000000000" pitchFamily="2" charset="0"/>
              </a:rPr>
              <a:t>।</a:t>
            </a:r>
          </a:p>
          <a:p>
            <a:pPr marL="457200" indent="-457200" algn="just">
              <a:lnSpc>
                <a:spcPct val="150000"/>
              </a:lnSpc>
              <a:spcBef>
                <a:spcPts val="600"/>
              </a:spcBef>
              <a:spcAft>
                <a:spcPts val="600"/>
              </a:spcAft>
              <a:buAutoNum type="arabicPeriod"/>
            </a:pPr>
            <a:r>
              <a:rPr lang="en-US" sz="2400" dirty="0" err="1">
                <a:latin typeface="Kalpurush" panose="02000600000000000000" pitchFamily="2" charset="0"/>
                <a:cs typeface="Kalpurush" panose="02000600000000000000" pitchFamily="2" charset="0"/>
              </a:rPr>
              <a:t>রামায়ণে</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পালিভাষার</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কোনো</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অস্তিত্ব</a:t>
            </a:r>
            <a:r>
              <a:rPr lang="en-US" sz="2400" dirty="0">
                <a:latin typeface="Kalpurush" panose="02000600000000000000" pitchFamily="2" charset="0"/>
                <a:cs typeface="Kalpurush" panose="02000600000000000000" pitchFamily="2" charset="0"/>
              </a:rPr>
              <a:t> </a:t>
            </a:r>
            <a:r>
              <a:rPr lang="en-US" sz="2400" dirty="0" err="1">
                <a:latin typeface="Kalpurush" panose="02000600000000000000" pitchFamily="2" charset="0"/>
                <a:cs typeface="Kalpurush" panose="02000600000000000000" pitchFamily="2" charset="0"/>
              </a:rPr>
              <a:t>নেই</a:t>
            </a:r>
            <a:r>
              <a:rPr lang="en-US" sz="2400" dirty="0">
                <a:latin typeface="Kalpurush" panose="02000600000000000000" pitchFamily="2" charset="0"/>
                <a:cs typeface="Kalpurush" panose="02000600000000000000" pitchFamily="2" charset="0"/>
              </a:rPr>
              <a:t>।</a:t>
            </a:r>
          </a:p>
        </p:txBody>
      </p:sp>
    </p:spTree>
    <p:extLst>
      <p:ext uri="{BB962C8B-B14F-4D97-AF65-F5344CB8AC3E}">
        <p14:creationId xmlns:p14="http://schemas.microsoft.com/office/powerpoint/2010/main" val="577898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6771BCD-7355-00C1-88EA-AFACD1FC4A0E}"/>
              </a:ext>
            </a:extLst>
          </p:cNvPr>
          <p:cNvSpPr txBox="1"/>
          <p:nvPr/>
        </p:nvSpPr>
        <p:spPr>
          <a:xfrm>
            <a:off x="983225" y="353959"/>
            <a:ext cx="9429136" cy="4678204"/>
          </a:xfrm>
          <a:prstGeom prst="rect">
            <a:avLst/>
          </a:prstGeom>
          <a:noFill/>
        </p:spPr>
        <p:txBody>
          <a:bodyPr wrap="square">
            <a:spAutoFit/>
          </a:bodyPr>
          <a:lstStyle/>
          <a:p>
            <a:pPr algn="just"/>
            <a:r>
              <a:rPr lang="bn-IN" sz="2800" b="1" dirty="0">
                <a:solidFill>
                  <a:srgbClr val="FF0000"/>
                </a:solidFill>
                <a:latin typeface="Kalpurush" panose="02000600000000000000" pitchFamily="2" charset="0"/>
                <a:cs typeface="Kalpurush" panose="02000600000000000000" pitchFamily="2" charset="0"/>
              </a:rPr>
              <a:t>প্রক্ষিপ্ত অংশ</a:t>
            </a:r>
            <a:endParaRPr lang="en-IN" sz="2800" b="1" dirty="0">
              <a:solidFill>
                <a:srgbClr val="FF0000"/>
              </a:solidFill>
              <a:latin typeface="Kalpurush" panose="02000600000000000000" pitchFamily="2" charset="0"/>
              <a:cs typeface="Kalpurush" panose="02000600000000000000" pitchFamily="2" charset="0"/>
            </a:endParaRPr>
          </a:p>
          <a:p>
            <a:pPr algn="just"/>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প্রথমকাণ্ড </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বালকাণ্ড</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ও শেষকা</a:t>
            </a:r>
            <a:r>
              <a:rPr lang="en-IN" sz="2400" dirty="0" err="1">
                <a:latin typeface="Kalpurush" panose="02000600000000000000" pitchFamily="2" charset="0"/>
                <a:cs typeface="Kalpurush" panose="02000600000000000000" pitchFamily="2" charset="0"/>
              </a:rPr>
              <a:t>ণ্ড</a:t>
            </a:r>
            <a:r>
              <a:rPr lang="bn-IN" sz="2400" dirty="0">
                <a:latin typeface="Kalpurush" panose="02000600000000000000" pitchFamily="2" charset="0"/>
                <a:cs typeface="Kalpurush" panose="02000600000000000000" pitchFamily="2" charset="0"/>
              </a:rPr>
              <a:t> </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উত্তরকান্ড</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রামায়ণের প্রক্ষিপ্ত অংশরূপে গণ্য। কারণ-</a:t>
            </a:r>
            <a:r>
              <a:rPr lang="en-IN" sz="2400" dirty="0">
                <a:latin typeface="Kalpurush" panose="02000600000000000000" pitchFamily="2" charset="0"/>
                <a:cs typeface="Kalpurush" panose="02000600000000000000" pitchFamily="2" charset="0"/>
              </a:rPr>
              <a:t> </a:t>
            </a: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১। দুটি কাণ্ডের ভাষাশৈলী নিম্ন ও ভিন্নমানের।</a:t>
            </a:r>
            <a:endParaRPr lang="en-IN" sz="2400" dirty="0">
              <a:latin typeface="Kalpurush" panose="02000600000000000000" pitchFamily="2" charset="0"/>
              <a:cs typeface="Kalpurush" panose="02000600000000000000" pitchFamily="2" charset="0"/>
            </a:endParaRP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২। দুটি কাণ্ডের উক্তি পরস্পর বিরোধী।</a:t>
            </a:r>
            <a:r>
              <a:rPr lang="en-IN" sz="2400" dirty="0">
                <a:latin typeface="Kalpurush" panose="02000600000000000000" pitchFamily="2" charset="0"/>
                <a:cs typeface="Kalpurush" panose="02000600000000000000" pitchFamily="2" charset="0"/>
              </a:rPr>
              <a:t> </a:t>
            </a: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৩। প্রথমকাণ্ডে দুটি সূচীপত্র ও তাতে অসঙ্গতি।</a:t>
            </a:r>
            <a:endParaRPr lang="en-IN" sz="2400" dirty="0">
              <a:latin typeface="Kalpurush" panose="02000600000000000000" pitchFamily="2" charset="0"/>
              <a:cs typeface="Kalpurush" panose="02000600000000000000" pitchFamily="2" charset="0"/>
            </a:endParaRP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৪</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বালিদ্বীপে প্রাপ্ত রামায়ণের উক্ত দুটিকাণ্ড অনুপস্থিত।</a:t>
            </a:r>
            <a:endParaRPr lang="en-IN" sz="2400" dirty="0">
              <a:latin typeface="Kalpurush" panose="02000600000000000000" pitchFamily="2" charset="0"/>
              <a:cs typeface="Kalpurush" panose="02000600000000000000" pitchFamily="2" charset="0"/>
            </a:endParaRPr>
          </a:p>
          <a:p>
            <a:pPr algn="just">
              <a:lnSpc>
                <a:spcPct val="150000"/>
              </a:lnSpc>
              <a:spcBef>
                <a:spcPts val="600"/>
              </a:spcBef>
              <a:spcAft>
                <a:spcPts val="600"/>
              </a:spcAft>
            </a:pPr>
            <a:r>
              <a:rPr lang="bn-IN" sz="2400" dirty="0">
                <a:latin typeface="Kalpurush" panose="02000600000000000000" pitchFamily="2" charset="0"/>
                <a:cs typeface="Kalpurush" panose="02000600000000000000" pitchFamily="2" charset="0"/>
              </a:rPr>
              <a:t>৫</a:t>
            </a:r>
            <a:r>
              <a:rPr lang="en-IN" sz="2400" dirty="0">
                <a:latin typeface="Kalpurush" panose="02000600000000000000" pitchFamily="2" charset="0"/>
                <a:cs typeface="Kalpurush" panose="02000600000000000000" pitchFamily="2" charset="0"/>
              </a:rPr>
              <a:t>।</a:t>
            </a:r>
            <a:r>
              <a:rPr lang="bn-IN" sz="2400" dirty="0">
                <a:latin typeface="Kalpurush" panose="02000600000000000000" pitchFamily="2" charset="0"/>
                <a:cs typeface="Kalpurush" panose="02000600000000000000" pitchFamily="2" charset="0"/>
              </a:rPr>
              <a:t> উক্ত দুটিকাণ্ডে রাম বিষ্ণুর অবতার; অন্যত্র নরচন্দ্রমা।</a:t>
            </a:r>
            <a:endParaRPr lang="en-US" sz="2400" dirty="0">
              <a:latin typeface="Kalpurush" panose="02000600000000000000" pitchFamily="2" charset="0"/>
              <a:cs typeface="Kalpurush" panose="02000600000000000000" pitchFamily="2" charset="0"/>
            </a:endParaRPr>
          </a:p>
        </p:txBody>
      </p:sp>
    </p:spTree>
    <p:extLst>
      <p:ext uri="{BB962C8B-B14F-4D97-AF65-F5344CB8AC3E}">
        <p14:creationId xmlns:p14="http://schemas.microsoft.com/office/powerpoint/2010/main" val="2028892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0BBA8E6-1744-6B09-B797-A84D88F0E282}"/>
              </a:ext>
            </a:extLst>
          </p:cNvPr>
          <p:cNvSpPr txBox="1"/>
          <p:nvPr/>
        </p:nvSpPr>
        <p:spPr>
          <a:xfrm>
            <a:off x="383457" y="157317"/>
            <a:ext cx="10913807" cy="5755422"/>
          </a:xfrm>
          <a:prstGeom prst="rect">
            <a:avLst/>
          </a:prstGeom>
          <a:noFill/>
        </p:spPr>
        <p:txBody>
          <a:bodyPr wrap="square">
            <a:spAutoFit/>
          </a:bodyPr>
          <a:lstStyle/>
          <a:p>
            <a:pPr algn="ctr"/>
            <a:r>
              <a:rPr lang="bn-IN" sz="2800" dirty="0">
                <a:solidFill>
                  <a:srgbClr val="FF0000"/>
                </a:solidFill>
                <a:latin typeface="Kalpurush" panose="02000600000000000000" pitchFamily="2" charset="0"/>
                <a:cs typeface="Kalpurush" panose="02000600000000000000" pitchFamily="2" charset="0"/>
              </a:rPr>
              <a:t>পৌর্বাপর্য</a:t>
            </a:r>
            <a:r>
              <a:rPr lang="en-IN" dirty="0">
                <a:latin typeface="Kalpurush" panose="02000600000000000000" pitchFamily="2" charset="0"/>
                <a:cs typeface="Kalpurush" panose="02000600000000000000" pitchFamily="2" charset="0"/>
              </a:rPr>
              <a:t> </a:t>
            </a:r>
          </a:p>
          <a:p>
            <a:pPr algn="just"/>
            <a:r>
              <a:rPr lang="en-IN" sz="2000" dirty="0">
                <a:latin typeface="Kalpurush" panose="02000600000000000000" pitchFamily="2" charset="0"/>
                <a:cs typeface="Kalpurush" panose="02000600000000000000" pitchFamily="2" charset="0"/>
              </a:rPr>
              <a:t>*** </a:t>
            </a:r>
            <a:r>
              <a:rPr lang="bn-IN" sz="2000" dirty="0">
                <a:latin typeface="Kalpurush" panose="02000600000000000000" pitchFamily="2" charset="0"/>
                <a:cs typeface="Kalpurush" panose="02000600000000000000" pitchFamily="2" charset="0"/>
              </a:rPr>
              <a:t>রামায়ণ মহাভারতের পূর্ববর্তী - এই মত সমর্থন করেছেন লাসেন, ওয়েবার, জ্যাকোরি প্র</a:t>
            </a:r>
            <a:r>
              <a:rPr lang="en-IN" sz="2000" dirty="0" err="1">
                <a:latin typeface="Kalpurush" panose="02000600000000000000" pitchFamily="2" charset="0"/>
                <a:cs typeface="Kalpurush" panose="02000600000000000000" pitchFamily="2" charset="0"/>
              </a:rPr>
              <a:t>মুখ</a:t>
            </a:r>
            <a:r>
              <a:rPr lang="en-IN" sz="2000" dirty="0">
                <a:latin typeface="Kalpurush" panose="02000600000000000000" pitchFamily="2" charset="0"/>
                <a:cs typeface="Kalpurush" panose="02000600000000000000" pitchFamily="2" charset="0"/>
              </a:rPr>
              <a:t>। </a:t>
            </a:r>
            <a:r>
              <a:rPr lang="bn-IN" sz="2000" dirty="0">
                <a:latin typeface="Kalpurush" panose="02000600000000000000" pitchFamily="2" charset="0"/>
                <a:cs typeface="Kalpurush" panose="02000600000000000000" pitchFamily="2" charset="0"/>
              </a:rPr>
              <a:t>তাঁদের যুক্তিগুলি নিম্নরূপ-</a:t>
            </a:r>
            <a:endParaRPr lang="en-IN" sz="2000" dirty="0">
              <a:latin typeface="Kalpurush" panose="02000600000000000000" pitchFamily="2" charset="0"/>
              <a:cs typeface="Kalpurush" panose="02000600000000000000" pitchFamily="2" charset="0"/>
            </a:endParaRPr>
          </a:p>
          <a:p>
            <a:pPr algn="just"/>
            <a:r>
              <a:rPr lang="bn-IN" sz="2000" dirty="0">
                <a:latin typeface="Kalpurush" panose="02000600000000000000" pitchFamily="2" charset="0"/>
                <a:cs typeface="Kalpurush" panose="02000600000000000000" pitchFamily="2" charset="0"/>
              </a:rPr>
              <a:t>১</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বাল্মীকি </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আদিকবি</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তাই রামায়ণ  </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আদিকাব্য</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২</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কৃষ্ণের পূর্বে রাম অবতার।</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৩</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কৃষ্ণ দ্বাপরে কিন্ত রাম ত্রেতাযুগে আবির্ভূত।</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৪</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রামায়ণে সতীদাহের উল্লেখ নেই; মহাভারতে মাদ্রীর সহমরণ।</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৫</a:t>
            </a:r>
            <a:r>
              <a:rPr lang="en-IN" sz="2000" dirty="0">
                <a:latin typeface="Kalpurush" panose="02000600000000000000" pitchFamily="2" charset="0"/>
                <a:cs typeface="Kalpurush" panose="02000600000000000000" pitchFamily="2" charset="0"/>
              </a:rPr>
              <a:t>. </a:t>
            </a:r>
            <a:r>
              <a:rPr lang="bn-IN" sz="2000" dirty="0">
                <a:latin typeface="Kalpurush" panose="02000600000000000000" pitchFamily="2" charset="0"/>
                <a:cs typeface="Kalpurush" panose="02000600000000000000" pitchFamily="2" charset="0"/>
              </a:rPr>
              <a:t>মহাভারতে রামায়ণের শ্লোক বিদ্যমান।</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৬</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রামকথা সূর্যবংশের, মহাভারত চন্দ্রবংশের</a:t>
            </a:r>
            <a:r>
              <a:rPr lang="en-IN" sz="2000" dirty="0">
                <a:latin typeface="Kalpurush" panose="02000600000000000000" pitchFamily="2" charset="0"/>
                <a:cs typeface="Kalpurush" panose="02000600000000000000" pitchFamily="2" charset="0"/>
              </a:rPr>
              <a:t> </a:t>
            </a:r>
            <a:r>
              <a:rPr lang="en-IN" sz="2000" dirty="0" err="1">
                <a:latin typeface="Kalpurush" panose="02000600000000000000" pitchFamily="2" charset="0"/>
                <a:cs typeface="Kalpurush" panose="02000600000000000000" pitchFamily="2" charset="0"/>
              </a:rPr>
              <a:t>কথা</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৭</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রামায়ণে স্ত্রীশিক্ষার প্রসার কম, মহাভারতে বেশি।</a:t>
            </a:r>
            <a:endParaRPr lang="en-IN" sz="2000" dirty="0">
              <a:latin typeface="Kalpurush" panose="02000600000000000000" pitchFamily="2" charset="0"/>
              <a:cs typeface="Kalpurush" panose="02000600000000000000" pitchFamily="2" charset="0"/>
            </a:endParaRPr>
          </a:p>
          <a:p>
            <a:pPr algn="just"/>
            <a:endParaRPr lang="en-IN" sz="2000" dirty="0">
              <a:latin typeface="Kalpurush" panose="02000600000000000000" pitchFamily="2" charset="0"/>
              <a:cs typeface="Kalpurush" panose="02000600000000000000" pitchFamily="2" charset="0"/>
            </a:endParaRPr>
          </a:p>
          <a:p>
            <a:pPr algn="just"/>
            <a:r>
              <a:rPr lang="bn-IN" sz="2000" dirty="0">
                <a:latin typeface="Kalpurush" panose="02000600000000000000" pitchFamily="2" charset="0"/>
                <a:cs typeface="Kalpurush" panose="02000600000000000000" pitchFamily="2" charset="0"/>
              </a:rPr>
              <a:t>*</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অন্যদিকে মহাভারত রামায়ণের পূর্ববর্তী এই মত সমর্থন করেন উইন্টারনিৎস, ম্যাকডোনেল</a:t>
            </a:r>
            <a:r>
              <a:rPr lang="en-IN" sz="2000" dirty="0">
                <a:latin typeface="Kalpurush" panose="02000600000000000000" pitchFamily="2" charset="0"/>
                <a:cs typeface="Kalpurush" panose="02000600000000000000" pitchFamily="2" charset="0"/>
              </a:rPr>
              <a:t> </a:t>
            </a:r>
            <a:r>
              <a:rPr lang="bn-IN" sz="2000" dirty="0">
                <a:latin typeface="Kalpurush" panose="02000600000000000000" pitchFamily="2" charset="0"/>
                <a:cs typeface="Kalpurush" panose="02000600000000000000" pitchFamily="2" charset="0"/>
              </a:rPr>
              <a:t>প্রমুখ। এপ্রসঙ্গে তাঁদের যুক্তি হল-</a:t>
            </a:r>
            <a:endParaRPr lang="en-IN" sz="2000" dirty="0">
              <a:latin typeface="Kalpurush" panose="02000600000000000000" pitchFamily="2" charset="0"/>
              <a:cs typeface="Kalpurush" panose="02000600000000000000" pitchFamily="2" charset="0"/>
            </a:endParaRPr>
          </a:p>
          <a:p>
            <a:pPr algn="just"/>
            <a:r>
              <a:rPr lang="bn-IN" sz="2000" dirty="0">
                <a:latin typeface="Kalpurush" panose="02000600000000000000" pitchFamily="2" charset="0"/>
                <a:cs typeface="Kalpurush" panose="02000600000000000000" pitchFamily="2" charset="0"/>
              </a:rPr>
              <a:t>১</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মহাভারতের মূল অংশ রামায়ণের পূর্ববর্তী।</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২</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সঞ্জয় উবাচ</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ইত্যাদি বর্ণনারীতি মহাভারতের প্রাচীনত্ব স্পষ্ট করে।</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৩</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মহাভারতের প্রতিদ্বন্দ্বী যোদ্ধার মধ্যে আদিম জিঘাংসা বিদ্যমান।</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৪</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দ্রৌপদীর পঞ্চস্বামী প্রাচীন আদিম সভ্যতার পরিচায়ক।</a:t>
            </a:r>
            <a:r>
              <a:rPr lang="en-IN" sz="2000" dirty="0">
                <a:latin typeface="Kalpurush" panose="02000600000000000000" pitchFamily="2" charset="0"/>
                <a:cs typeface="Kalpurush" panose="02000600000000000000" pitchFamily="2" charset="0"/>
              </a:rPr>
              <a:t> </a:t>
            </a:r>
          </a:p>
          <a:p>
            <a:pPr algn="just"/>
            <a:r>
              <a:rPr lang="bn-IN" sz="2000" dirty="0">
                <a:latin typeface="Kalpurush" panose="02000600000000000000" pitchFamily="2" charset="0"/>
                <a:cs typeface="Kalpurush" panose="02000600000000000000" pitchFamily="2" charset="0"/>
              </a:rPr>
              <a:t>৫</a:t>
            </a:r>
            <a:r>
              <a:rPr lang="en-IN" sz="2000" dirty="0">
                <a:latin typeface="Kalpurush" panose="02000600000000000000" pitchFamily="2" charset="0"/>
                <a:cs typeface="Kalpurush" panose="02000600000000000000" pitchFamily="2" charset="0"/>
              </a:rPr>
              <a:t>.</a:t>
            </a:r>
            <a:r>
              <a:rPr lang="bn-IN" sz="2000" dirty="0">
                <a:latin typeface="Kalpurush" panose="02000600000000000000" pitchFamily="2" charset="0"/>
                <a:cs typeface="Kalpurush" panose="02000600000000000000" pitchFamily="2" charset="0"/>
              </a:rPr>
              <a:t> মহাকাব্য হিসাবে রামায়ণ মহাভারত অপেক্ষা উন্নততর।</a:t>
            </a:r>
            <a:endParaRPr lang="en-US" sz="2000" dirty="0">
              <a:latin typeface="Kalpurush" panose="02000600000000000000" pitchFamily="2" charset="0"/>
              <a:cs typeface="Kalpurush" panose="02000600000000000000" pitchFamily="2" charset="0"/>
            </a:endParaRPr>
          </a:p>
        </p:txBody>
      </p:sp>
    </p:spTree>
    <p:extLst>
      <p:ext uri="{BB962C8B-B14F-4D97-AF65-F5344CB8AC3E}">
        <p14:creationId xmlns:p14="http://schemas.microsoft.com/office/powerpoint/2010/main" val="38047478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F867215E-7B1C-7300-0D89-1E2F06EDB6E4}"/>
              </a:ext>
            </a:extLst>
          </p:cNvPr>
          <p:cNvGraphicFramePr>
            <a:graphicFrameLocks noGrp="1"/>
          </p:cNvGraphicFramePr>
          <p:nvPr>
            <p:extLst>
              <p:ext uri="{D42A27DB-BD31-4B8C-83A1-F6EECF244321}">
                <p14:modId xmlns:p14="http://schemas.microsoft.com/office/powerpoint/2010/main" val="1253486957"/>
              </p:ext>
            </p:extLst>
          </p:nvPr>
        </p:nvGraphicFramePr>
        <p:xfrm>
          <a:off x="629266" y="904568"/>
          <a:ext cx="10304204" cy="5874095"/>
        </p:xfrm>
        <a:graphic>
          <a:graphicData uri="http://schemas.openxmlformats.org/drawingml/2006/table">
            <a:tbl>
              <a:tblPr firstRow="1" bandRow="1">
                <a:tableStyleId>{5C22544A-7EE6-4342-B048-85BDC9FD1C3A}</a:tableStyleId>
              </a:tblPr>
              <a:tblGrid>
                <a:gridCol w="2586036">
                  <a:extLst>
                    <a:ext uri="{9D8B030D-6E8A-4147-A177-3AD203B41FA5}">
                      <a16:colId xmlns:a16="http://schemas.microsoft.com/office/drawing/2014/main" val="1637910025"/>
                    </a:ext>
                  </a:extLst>
                </a:gridCol>
                <a:gridCol w="7718168">
                  <a:extLst>
                    <a:ext uri="{9D8B030D-6E8A-4147-A177-3AD203B41FA5}">
                      <a16:colId xmlns:a16="http://schemas.microsoft.com/office/drawing/2014/main" val="1994141698"/>
                    </a:ext>
                  </a:extLst>
                </a:gridCol>
              </a:tblGrid>
              <a:tr h="415245">
                <a:tc>
                  <a:txBody>
                    <a:bodyPr/>
                    <a:lstStyle/>
                    <a:p>
                      <a:pPr algn="ctr"/>
                      <a:r>
                        <a:rPr lang="bn-IN" dirty="0">
                          <a:latin typeface="Kalpurush" panose="02000600000000000000" pitchFamily="2" charset="0"/>
                          <a:cs typeface="Kalpurush" panose="02000600000000000000" pitchFamily="2" charset="0"/>
                        </a:rPr>
                        <a:t>বিষয়</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বিশেষ</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41102749"/>
                  </a:ext>
                </a:extLst>
              </a:tr>
              <a:tr h="415245">
                <a:tc>
                  <a:txBody>
                    <a:bodyPr/>
                    <a:lstStyle/>
                    <a:p>
                      <a:pPr algn="ctr"/>
                      <a:r>
                        <a:rPr lang="bn-IN" dirty="0">
                          <a:latin typeface="Kalpurush" panose="02000600000000000000" pitchFamily="2" charset="0"/>
                          <a:cs typeface="Kalpurush" panose="02000600000000000000" pitchFamily="2" charset="0"/>
                        </a:rPr>
                        <a:t>আদিকবি</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মহর্ষি বাল্মীকি (সর্বপ্রথম লৌকিক শ্লোকের ব্যবহার করেন)</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860371759"/>
                  </a:ext>
                </a:extLst>
              </a:tr>
              <a:tr h="415245">
                <a:tc>
                  <a:txBody>
                    <a:bodyPr/>
                    <a:lstStyle/>
                    <a:p>
                      <a:pPr algn="ctr"/>
                      <a:r>
                        <a:rPr lang="bn-IN" dirty="0">
                          <a:latin typeface="Kalpurush" panose="02000600000000000000" pitchFamily="2" charset="0"/>
                          <a:cs typeface="Kalpurush" panose="02000600000000000000" pitchFamily="2" charset="0"/>
                        </a:rPr>
                        <a:t>আদিকাব্য</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রামায়ণ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316378284"/>
                  </a:ext>
                </a:extLst>
              </a:tr>
              <a:tr h="415245">
                <a:tc>
                  <a:txBody>
                    <a:bodyPr/>
                    <a:lstStyle/>
                    <a:p>
                      <a:pPr algn="ctr"/>
                      <a:r>
                        <a:rPr lang="bn-IN" dirty="0">
                          <a:latin typeface="Kalpurush" panose="02000600000000000000" pitchFamily="2" charset="0"/>
                          <a:cs typeface="Kalpurush" panose="02000600000000000000" pitchFamily="2" charset="0"/>
                        </a:rPr>
                        <a:t>পূর্ণনাম</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শ্রীমদ</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বাল্মীকীয় রামায়ণম</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486751152"/>
                  </a:ext>
                </a:extLst>
              </a:tr>
              <a:tr h="415245">
                <a:tc>
                  <a:txBody>
                    <a:bodyPr/>
                    <a:lstStyle/>
                    <a:p>
                      <a:pPr algn="ctr"/>
                      <a:r>
                        <a:rPr lang="bn-IN" dirty="0">
                          <a:latin typeface="Kalpurush" panose="02000600000000000000" pitchFamily="2" charset="0"/>
                          <a:cs typeface="Kalpurush" panose="02000600000000000000" pitchFamily="2" charset="0"/>
                        </a:rPr>
                        <a:t>রচয়িতা</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মহর্ষি বাল্মীকি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327024834"/>
                  </a:ext>
                </a:extLst>
              </a:tr>
              <a:tr h="415245">
                <a:tc>
                  <a:txBody>
                    <a:bodyPr/>
                    <a:lstStyle/>
                    <a:p>
                      <a:pPr algn="ctr"/>
                      <a:r>
                        <a:rPr lang="bn-IN" dirty="0">
                          <a:latin typeface="Kalpurush" panose="02000600000000000000" pitchFamily="2" charset="0"/>
                          <a:cs typeface="Kalpurush" panose="02000600000000000000" pitchFamily="2" charset="0"/>
                        </a:rPr>
                        <a:t>শ্রেণি</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সাহিত্যিক মহাকাব্য / আদিকাব্য।</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747247516"/>
                  </a:ext>
                </a:extLst>
              </a:tr>
              <a:tr h="415245">
                <a:tc>
                  <a:txBody>
                    <a:bodyPr/>
                    <a:lstStyle/>
                    <a:p>
                      <a:pPr algn="ctr"/>
                      <a:r>
                        <a:rPr lang="bn-IN" dirty="0">
                          <a:latin typeface="Kalpurush" panose="02000600000000000000" pitchFamily="2" charset="0"/>
                          <a:cs typeface="Kalpurush" panose="02000600000000000000" pitchFamily="2" charset="0"/>
                        </a:rPr>
                        <a:t>নামান্তর</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রামচরিত, রঘুবংশচরিত, পৌলস্তবধ, ভার্গবগীত, চতুর্বিংশতিসাহ</a:t>
                      </a:r>
                      <a:r>
                        <a:rPr lang="en-IN" dirty="0" err="1">
                          <a:latin typeface="Kalpurush" panose="02000600000000000000" pitchFamily="2" charset="0"/>
                          <a:cs typeface="Kalpurush" panose="02000600000000000000" pitchFamily="2" charset="0"/>
                        </a:rPr>
                        <a:t>স্রী</a:t>
                      </a:r>
                      <a:r>
                        <a:rPr lang="bn-IN" dirty="0">
                          <a:latin typeface="Kalpurush" panose="02000600000000000000" pitchFamily="2" charset="0"/>
                          <a:cs typeface="Kalpurush" panose="02000600000000000000" pitchFamily="2" charset="0"/>
                        </a:rPr>
                        <a:t> সংহিতা</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670294835"/>
                  </a:ext>
                </a:extLst>
              </a:tr>
              <a:tr h="415245">
                <a:tc>
                  <a:txBody>
                    <a:bodyPr/>
                    <a:lstStyle/>
                    <a:p>
                      <a:pPr algn="ctr"/>
                      <a:r>
                        <a:rPr lang="bn-IN" dirty="0">
                          <a:latin typeface="Kalpurush" panose="02000600000000000000" pitchFamily="2" charset="0"/>
                          <a:cs typeface="Kalpurush" panose="02000600000000000000" pitchFamily="2" charset="0"/>
                        </a:rPr>
                        <a:t>রচনাকাল</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খ্রী.পূ. ষষ্ঠ শতক থেকে খ্রী. </a:t>
                      </a:r>
                      <a:r>
                        <a:rPr lang="en-IN" dirty="0" err="1">
                          <a:latin typeface="Kalpurush" panose="02000600000000000000" pitchFamily="2" charset="0"/>
                          <a:cs typeface="Kalpurush" panose="02000600000000000000" pitchFamily="2" charset="0"/>
                        </a:rPr>
                        <a:t>পূ</a:t>
                      </a:r>
                      <a:r>
                        <a:rPr lang="bn-IN" dirty="0">
                          <a:latin typeface="Kalpurush" panose="02000600000000000000" pitchFamily="2" charset="0"/>
                          <a:cs typeface="Kalpurush" panose="02000600000000000000" pitchFamily="2" charset="0"/>
                        </a:rPr>
                        <a:t>. দ্বিতীয় শতক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366926835"/>
                  </a:ext>
                </a:extLst>
              </a:tr>
              <a:tr h="415245">
                <a:tc>
                  <a:txBody>
                    <a:bodyPr/>
                    <a:lstStyle/>
                    <a:p>
                      <a:pPr algn="ctr"/>
                      <a:r>
                        <a:rPr lang="bn-IN" dirty="0">
                          <a:latin typeface="Kalpurush" panose="02000600000000000000" pitchFamily="2" charset="0"/>
                          <a:cs typeface="Kalpurush" panose="02000600000000000000" pitchFamily="2" charset="0"/>
                        </a:rPr>
                        <a:t>কাণ্ড/অধ্যায়/শ্লোক</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সাত কা</a:t>
                      </a:r>
                      <a:r>
                        <a:rPr lang="en-IN" dirty="0" err="1">
                          <a:latin typeface="Kalpurush" panose="02000600000000000000" pitchFamily="2" charset="0"/>
                          <a:cs typeface="Kalpurush" panose="02000600000000000000" pitchFamily="2" charset="0"/>
                        </a:rPr>
                        <a:t>ণ্ড</a:t>
                      </a:r>
                      <a:r>
                        <a:rPr lang="bn-IN" dirty="0">
                          <a:latin typeface="Kalpurush" panose="02000600000000000000" pitchFamily="2" charset="0"/>
                          <a:cs typeface="Kalpurush" panose="02000600000000000000" pitchFamily="2" charset="0"/>
                        </a:rPr>
                        <a:t>, ৫০০ অধ্যায় এবং ২৪০০০ শ্লোক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509207647"/>
                  </a:ext>
                </a:extLst>
              </a:tr>
              <a:tr h="415245">
                <a:tc>
                  <a:txBody>
                    <a:bodyPr/>
                    <a:lstStyle/>
                    <a:p>
                      <a:pPr algn="ctr"/>
                      <a:r>
                        <a:rPr lang="bn-IN" dirty="0">
                          <a:latin typeface="Kalpurush" panose="02000600000000000000" pitchFamily="2" charset="0"/>
                          <a:cs typeface="Kalpurush" panose="02000600000000000000" pitchFamily="2" charset="0"/>
                        </a:rPr>
                        <a:t>কাণ্ডসমূহ</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১. বাল, ২. অযোধ্যা, ৩. অরণ্য, ৪. কিষ্কিন্ধ্যা, ৫. সুন্দর, ৬. যুদ্ধ ও ৭. উত্তর</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53344274"/>
                  </a:ext>
                </a:extLst>
              </a:tr>
              <a:tr h="415245">
                <a:tc>
                  <a:txBody>
                    <a:bodyPr/>
                    <a:lstStyle/>
                    <a:p>
                      <a:pPr algn="ctr"/>
                      <a:r>
                        <a:rPr lang="bn-IN" dirty="0">
                          <a:latin typeface="Kalpurush" panose="02000600000000000000" pitchFamily="2" charset="0"/>
                          <a:cs typeface="Kalpurush" panose="02000600000000000000" pitchFamily="2" charset="0"/>
                        </a:rPr>
                        <a:t>প্রক্ষিপ্ত অংশ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বালকাণ্ড ও উত্তর কান্ড</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258921828"/>
                  </a:ext>
                </a:extLst>
              </a:tr>
              <a:tr h="653200">
                <a:tc>
                  <a:txBody>
                    <a:bodyPr/>
                    <a:lstStyle/>
                    <a:p>
                      <a:pPr algn="ctr"/>
                      <a:r>
                        <a:rPr lang="bn-IN" dirty="0">
                          <a:latin typeface="Kalpurush" panose="02000600000000000000" pitchFamily="2" charset="0"/>
                          <a:cs typeface="Kalpurush" panose="02000600000000000000" pitchFamily="2" charset="0"/>
                        </a:rPr>
                        <a:t>আদিশ্লোক</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মা নিষাদ প্রতিষ্ঠাং </a:t>
                      </a:r>
                      <a:r>
                        <a:rPr lang="en-IN" dirty="0" err="1">
                          <a:latin typeface="Kalpurush" panose="02000600000000000000" pitchFamily="2" charset="0"/>
                          <a:cs typeface="Kalpurush" panose="02000600000000000000" pitchFamily="2" charset="0"/>
                        </a:rPr>
                        <a:t>ত্ব</a:t>
                      </a:r>
                      <a:r>
                        <a:rPr lang="bn-IN" dirty="0">
                          <a:latin typeface="Kalpurush" panose="02000600000000000000" pitchFamily="2" charset="0"/>
                          <a:cs typeface="Kalpurush" panose="02000600000000000000" pitchFamily="2" charset="0"/>
                        </a:rPr>
                        <a:t>মগমঃ শাশ্বতীঃ সমাঃ।</a:t>
                      </a:r>
                      <a:endParaRPr lang="en-IN" dirty="0">
                        <a:latin typeface="Kalpurush" panose="02000600000000000000" pitchFamily="2" charset="0"/>
                        <a:cs typeface="Kalpurush" panose="02000600000000000000" pitchFamily="2" charset="0"/>
                      </a:endParaRPr>
                    </a:p>
                    <a:p>
                      <a:pPr algn="ctr"/>
                      <a:r>
                        <a:rPr lang="bn-IN" dirty="0">
                          <a:latin typeface="Kalpurush" panose="02000600000000000000" pitchFamily="2" charset="0"/>
                          <a:cs typeface="Kalpurush" panose="02000600000000000000" pitchFamily="2" charset="0"/>
                        </a:rPr>
                        <a:t>যৎ ক্রৌঞ্চমিথুনাদেকমবধীঃ কামমোহিতম</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909886994"/>
                  </a:ext>
                </a:extLst>
              </a:tr>
              <a:tr h="653200">
                <a:tc>
                  <a:txBody>
                    <a:bodyPr/>
                    <a:lstStyle/>
                    <a:p>
                      <a:pPr algn="ctr"/>
                      <a:r>
                        <a:rPr lang="bn-IN" dirty="0">
                          <a:latin typeface="Kalpurush" panose="02000600000000000000" pitchFamily="2" charset="0"/>
                          <a:cs typeface="Kalpurush" panose="02000600000000000000" pitchFamily="2" charset="0"/>
                        </a:rPr>
                        <a:t>মহত্ত্ব</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কামার্থগুণসংযুক্তং ধর্মার্থগুণবিস্তরম</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a:t>
                      </a:r>
                      <a:endParaRPr lang="en-IN" dirty="0">
                        <a:latin typeface="Kalpurush" panose="02000600000000000000" pitchFamily="2" charset="0"/>
                        <a:cs typeface="Kalpurush" panose="02000600000000000000" pitchFamily="2" charset="0"/>
                      </a:endParaRPr>
                    </a:p>
                    <a:p>
                      <a:pPr algn="ctr"/>
                      <a:r>
                        <a:rPr lang="en-IN" dirty="0">
                          <a:latin typeface="Kalpurush" panose="02000600000000000000" pitchFamily="2" charset="0"/>
                          <a:cs typeface="Kalpurush" panose="02000600000000000000" pitchFamily="2" charset="0"/>
                        </a:rPr>
                        <a:t>    </a:t>
                      </a:r>
                      <a:r>
                        <a:rPr lang="bn-IN" dirty="0">
                          <a:latin typeface="Kalpurush" panose="02000600000000000000" pitchFamily="2" charset="0"/>
                          <a:cs typeface="Kalpurush" panose="02000600000000000000" pitchFamily="2" charset="0"/>
                        </a:rPr>
                        <a:t>সমুদ্রমিব রত্নাঢ্যং সর্বশ্রুতি মনোহরম</a:t>
                      </a:r>
                      <a:r>
                        <a:rPr lang="en-IN" dirty="0">
                          <a:latin typeface="Kalpurush" panose="02000600000000000000" pitchFamily="2" charset="0"/>
                          <a:cs typeface="Kalpurush" panose="02000600000000000000" pitchFamily="2" charset="0"/>
                        </a:rPr>
                        <a:t>্</a:t>
                      </a:r>
                      <a:r>
                        <a:rPr lang="b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568994026"/>
                  </a:ext>
                </a:extLst>
              </a:tr>
            </a:tbl>
          </a:graphicData>
        </a:graphic>
      </p:graphicFrame>
      <p:sp>
        <p:nvSpPr>
          <p:cNvPr id="4" name="Title 3">
            <a:extLst>
              <a:ext uri="{FF2B5EF4-FFF2-40B4-BE49-F238E27FC236}">
                <a16:creationId xmlns:a16="http://schemas.microsoft.com/office/drawing/2014/main" id="{6219788F-568B-A2C0-53E9-6167CF96645E}"/>
              </a:ext>
            </a:extLst>
          </p:cNvPr>
          <p:cNvSpPr>
            <a:spLocks noGrp="1"/>
          </p:cNvSpPr>
          <p:nvPr>
            <p:ph type="title"/>
          </p:nvPr>
        </p:nvSpPr>
        <p:spPr>
          <a:xfrm>
            <a:off x="1327355" y="226142"/>
            <a:ext cx="10146890" cy="559562"/>
          </a:xfrm>
        </p:spPr>
        <p:txBody>
          <a:bodyPr>
            <a:noAutofit/>
          </a:bodyPr>
          <a:lstStyle/>
          <a:p>
            <a:pPr algn="ctr"/>
            <a:r>
              <a:rPr lang="en-IN" sz="3600" b="1" dirty="0" err="1">
                <a:latin typeface="Kalpurush" panose="02000600000000000000" pitchFamily="2" charset="0"/>
                <a:cs typeface="Kalpurush" panose="02000600000000000000" pitchFamily="2" charset="0"/>
              </a:rPr>
              <a:t>একনজরে</a:t>
            </a:r>
            <a:r>
              <a:rPr lang="en-IN" sz="3600" b="1" dirty="0">
                <a:latin typeface="Kalpurush" panose="02000600000000000000" pitchFamily="2" charset="0"/>
                <a:cs typeface="Kalpurush" panose="02000600000000000000" pitchFamily="2" charset="0"/>
              </a:rPr>
              <a:t> </a:t>
            </a:r>
            <a:r>
              <a:rPr lang="en-IN" sz="3600" b="1" dirty="0" err="1">
                <a:latin typeface="Kalpurush" panose="02000600000000000000" pitchFamily="2" charset="0"/>
                <a:cs typeface="Kalpurush" panose="02000600000000000000" pitchFamily="2" charset="0"/>
              </a:rPr>
              <a:t>রামায়ণ</a:t>
            </a:r>
            <a:endParaRPr lang="en-US" sz="3600" b="1" dirty="0">
              <a:latin typeface="Kalpurush" panose="02000600000000000000" pitchFamily="2" charset="0"/>
              <a:cs typeface="Kalpurush" panose="02000600000000000000" pitchFamily="2" charset="0"/>
            </a:endParaRPr>
          </a:p>
        </p:txBody>
      </p:sp>
    </p:spTree>
    <p:extLst>
      <p:ext uri="{BB962C8B-B14F-4D97-AF65-F5344CB8AC3E}">
        <p14:creationId xmlns:p14="http://schemas.microsoft.com/office/powerpoint/2010/main" val="2330813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518FA3B-8F3D-06AC-CD48-C50C3CFBF74A}"/>
            </a:ext>
          </a:extLst>
        </p:cNvPr>
        <p:cNvGrpSpPr/>
        <p:nvPr/>
      </p:nvGrpSpPr>
      <p:grpSpPr>
        <a:xfrm>
          <a:off x="0" y="0"/>
          <a:ext cx="0" cy="0"/>
          <a:chOff x="0" y="0"/>
          <a:chExt cx="0" cy="0"/>
        </a:xfrm>
      </p:grpSpPr>
      <p:sp>
        <p:nvSpPr>
          <p:cNvPr id="4" name="Title 3">
            <a:extLst>
              <a:ext uri="{FF2B5EF4-FFF2-40B4-BE49-F238E27FC236}">
                <a16:creationId xmlns:a16="http://schemas.microsoft.com/office/drawing/2014/main" id="{703A0345-F7F2-A70A-A0C6-00942FE3DA12}"/>
              </a:ext>
            </a:extLst>
          </p:cNvPr>
          <p:cNvSpPr>
            <a:spLocks noGrp="1"/>
          </p:cNvSpPr>
          <p:nvPr>
            <p:ph type="title"/>
          </p:nvPr>
        </p:nvSpPr>
        <p:spPr>
          <a:xfrm>
            <a:off x="1327355" y="226142"/>
            <a:ext cx="10146890" cy="559561"/>
          </a:xfrm>
        </p:spPr>
        <p:txBody>
          <a:bodyPr>
            <a:noAutofit/>
          </a:bodyPr>
          <a:lstStyle/>
          <a:p>
            <a:pPr algn="ctr"/>
            <a:r>
              <a:rPr lang="en-IN" sz="3600" b="1" dirty="0" err="1">
                <a:latin typeface="Kalpurush" panose="02000600000000000000" pitchFamily="2" charset="0"/>
                <a:cs typeface="Kalpurush" panose="02000600000000000000" pitchFamily="2" charset="0"/>
              </a:rPr>
              <a:t>একনজরে</a:t>
            </a:r>
            <a:r>
              <a:rPr lang="en-IN" sz="3600" b="1" dirty="0">
                <a:latin typeface="Kalpurush" panose="02000600000000000000" pitchFamily="2" charset="0"/>
                <a:cs typeface="Kalpurush" panose="02000600000000000000" pitchFamily="2" charset="0"/>
              </a:rPr>
              <a:t> </a:t>
            </a:r>
            <a:r>
              <a:rPr lang="en-IN" sz="3600" b="1" dirty="0" err="1">
                <a:latin typeface="Kalpurush" panose="02000600000000000000" pitchFamily="2" charset="0"/>
                <a:cs typeface="Kalpurush" panose="02000600000000000000" pitchFamily="2" charset="0"/>
              </a:rPr>
              <a:t>রামায়ণ</a:t>
            </a:r>
            <a:endParaRPr lang="en-US" sz="3600" b="1" dirty="0">
              <a:latin typeface="Kalpurush" panose="02000600000000000000" pitchFamily="2" charset="0"/>
              <a:cs typeface="Kalpurush" panose="02000600000000000000" pitchFamily="2" charset="0"/>
            </a:endParaRPr>
          </a:p>
        </p:txBody>
      </p:sp>
      <p:graphicFrame>
        <p:nvGraphicFramePr>
          <p:cNvPr id="2" name="Table 1">
            <a:extLst>
              <a:ext uri="{FF2B5EF4-FFF2-40B4-BE49-F238E27FC236}">
                <a16:creationId xmlns:a16="http://schemas.microsoft.com/office/drawing/2014/main" id="{86AB8F2A-6944-432C-0434-B42898168150}"/>
              </a:ext>
            </a:extLst>
          </p:cNvPr>
          <p:cNvGraphicFramePr>
            <a:graphicFrameLocks noGrp="1"/>
          </p:cNvGraphicFramePr>
          <p:nvPr>
            <p:extLst>
              <p:ext uri="{D42A27DB-BD31-4B8C-83A1-F6EECF244321}">
                <p14:modId xmlns:p14="http://schemas.microsoft.com/office/powerpoint/2010/main" val="720465928"/>
              </p:ext>
            </p:extLst>
          </p:nvPr>
        </p:nvGraphicFramePr>
        <p:xfrm>
          <a:off x="344129" y="785703"/>
          <a:ext cx="11444748" cy="6017449"/>
        </p:xfrm>
        <a:graphic>
          <a:graphicData uri="http://schemas.openxmlformats.org/drawingml/2006/table">
            <a:tbl>
              <a:tblPr firstRow="1" bandRow="1">
                <a:tableStyleId>{5C22544A-7EE6-4342-B048-85BDC9FD1C3A}</a:tableStyleId>
              </a:tblPr>
              <a:tblGrid>
                <a:gridCol w="5722374">
                  <a:extLst>
                    <a:ext uri="{9D8B030D-6E8A-4147-A177-3AD203B41FA5}">
                      <a16:colId xmlns:a16="http://schemas.microsoft.com/office/drawing/2014/main" val="1107214179"/>
                    </a:ext>
                  </a:extLst>
                </a:gridCol>
                <a:gridCol w="5722374">
                  <a:extLst>
                    <a:ext uri="{9D8B030D-6E8A-4147-A177-3AD203B41FA5}">
                      <a16:colId xmlns:a16="http://schemas.microsoft.com/office/drawing/2014/main" val="1522088618"/>
                    </a:ext>
                  </a:extLst>
                </a:gridCol>
              </a:tblGrid>
              <a:tr h="62912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n-IN" sz="2000" dirty="0">
                          <a:latin typeface="Kalpurush" panose="02000600000000000000" pitchFamily="2" charset="0"/>
                          <a:cs typeface="Kalpurush" panose="02000600000000000000" pitchFamily="2" charset="0"/>
                        </a:rPr>
                        <a:t>বিষয়</a:t>
                      </a:r>
                      <a:endParaRPr lang="en-US" sz="2000" dirty="0">
                        <a:latin typeface="Kalpurush" panose="02000600000000000000" pitchFamily="2" charset="0"/>
                        <a:cs typeface="Kalpurush" panose="02000600000000000000" pitchFamily="2" charset="0"/>
                      </a:endParaRPr>
                    </a:p>
                    <a:p>
                      <a:pPr algn="ctr"/>
                      <a:endParaRPr lang="en-US" sz="200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bn-IN" sz="2000" dirty="0">
                          <a:latin typeface="Kalpurush" panose="02000600000000000000" pitchFamily="2" charset="0"/>
                          <a:cs typeface="Kalpurush" panose="02000600000000000000" pitchFamily="2" charset="0"/>
                        </a:rPr>
                        <a:t>বিশেষ</a:t>
                      </a:r>
                      <a:endParaRPr lang="en-US" sz="2000" dirty="0">
                        <a:latin typeface="Kalpurush" panose="02000600000000000000" pitchFamily="2" charset="0"/>
                        <a:cs typeface="Kalpurush" panose="02000600000000000000" pitchFamily="2" charset="0"/>
                      </a:endParaRPr>
                    </a:p>
                    <a:p>
                      <a:pPr algn="ctr"/>
                      <a:endParaRPr lang="en-US" sz="2000" dirty="0"/>
                    </a:p>
                  </a:txBody>
                  <a:tcPr/>
                </a:tc>
                <a:extLst>
                  <a:ext uri="{0D108BD9-81ED-4DB2-BD59-A6C34878D82A}">
                    <a16:rowId xmlns:a16="http://schemas.microsoft.com/office/drawing/2014/main" val="100316393"/>
                  </a:ext>
                </a:extLst>
              </a:tr>
              <a:tr h="574417">
                <a:tc>
                  <a:txBody>
                    <a:bodyPr/>
                    <a:lstStyle/>
                    <a:p>
                      <a:pPr algn="ctr"/>
                      <a:r>
                        <a:rPr lang="bn-IN" dirty="0">
                          <a:latin typeface="Kalpurush" panose="02000600000000000000" pitchFamily="2" charset="0"/>
                          <a:cs typeface="Kalpurush" panose="02000600000000000000" pitchFamily="2" charset="0"/>
                        </a:rPr>
                        <a:t>প্রশংসাগীতি / আশীর্বাণী</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যাবৎ স্থাস্যন্তি গিরয়ঃ সরিতশ্চ মহীতলে।</a:t>
                      </a:r>
                      <a:endParaRPr lang="en-IN" dirty="0">
                        <a:latin typeface="Kalpurush" panose="02000600000000000000" pitchFamily="2" charset="0"/>
                        <a:cs typeface="Kalpurush" panose="02000600000000000000" pitchFamily="2" charset="0"/>
                      </a:endParaRPr>
                    </a:p>
                    <a:p>
                      <a:pPr algn="ctr"/>
                      <a:r>
                        <a:rPr lang="en-IN" dirty="0">
                          <a:latin typeface="Kalpurush" panose="02000600000000000000" pitchFamily="2" charset="0"/>
                          <a:cs typeface="Kalpurush" panose="02000600000000000000" pitchFamily="2" charset="0"/>
                        </a:rPr>
                        <a:t>   </a:t>
                      </a:r>
                      <a:r>
                        <a:rPr lang="bn-IN" dirty="0">
                          <a:latin typeface="Kalpurush" panose="02000600000000000000" pitchFamily="2" charset="0"/>
                          <a:cs typeface="Kalpurush" panose="02000600000000000000" pitchFamily="2" charset="0"/>
                        </a:rPr>
                        <a:t>তাব</a:t>
                      </a:r>
                      <a:r>
                        <a:rPr lang="en-IN" dirty="0" err="1">
                          <a:latin typeface="Kalpurush" panose="02000600000000000000" pitchFamily="2" charset="0"/>
                          <a:cs typeface="Kalpurush" panose="02000600000000000000" pitchFamily="2" charset="0"/>
                        </a:rPr>
                        <a:t>দ্</a:t>
                      </a:r>
                      <a:r>
                        <a:rPr lang="bn-IN" dirty="0">
                          <a:latin typeface="Kalpurush" panose="02000600000000000000" pitchFamily="2" charset="0"/>
                          <a:cs typeface="Kalpurush" panose="02000600000000000000" pitchFamily="2" charset="0"/>
                        </a:rPr>
                        <a:t> রামায়ণী কথা লোকে</a:t>
                      </a:r>
                      <a:r>
                        <a:rPr lang="en-IN" dirty="0" err="1">
                          <a:latin typeface="Kalpurush" panose="02000600000000000000" pitchFamily="2" charset="0"/>
                          <a:cs typeface="Kalpurush" panose="02000600000000000000" pitchFamily="2" charset="0"/>
                        </a:rPr>
                        <a:t>ষু</a:t>
                      </a:r>
                      <a:r>
                        <a:rPr lang="bn-IN" dirty="0">
                          <a:latin typeface="Kalpurush" panose="02000600000000000000" pitchFamily="2" charset="0"/>
                          <a:cs typeface="Kalpurush" panose="02000600000000000000" pitchFamily="2" charset="0"/>
                        </a:rPr>
                        <a:t> প্রচরিষ্যতি।।</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018721279"/>
                  </a:ext>
                </a:extLst>
              </a:tr>
              <a:tr h="328239">
                <a:tc>
                  <a:txBody>
                    <a:bodyPr/>
                    <a:lstStyle/>
                    <a:p>
                      <a:pPr algn="ctr"/>
                      <a:r>
                        <a:rPr lang="bn-IN" dirty="0">
                          <a:latin typeface="Kalpurush" panose="02000600000000000000" pitchFamily="2" charset="0"/>
                          <a:cs typeface="Kalpurush" panose="02000600000000000000" pitchFamily="2" charset="0"/>
                        </a:rPr>
                        <a:t>ছন্দ</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অনুষ্টু</a:t>
                      </a:r>
                      <a:r>
                        <a:rPr lang="en-IN" dirty="0" err="1">
                          <a:latin typeface="Kalpurush" panose="02000600000000000000" pitchFamily="2" charset="0"/>
                          <a:cs typeface="Kalpurush" panose="02000600000000000000" pitchFamily="2" charset="0"/>
                        </a:rPr>
                        <a:t>প্</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777586770"/>
                  </a:ext>
                </a:extLst>
              </a:tr>
              <a:tr h="328239">
                <a:tc>
                  <a:txBody>
                    <a:bodyPr/>
                    <a:lstStyle/>
                    <a:p>
                      <a:pPr algn="ctr"/>
                      <a:r>
                        <a:rPr lang="bn-IN" dirty="0">
                          <a:latin typeface="Kalpurush" panose="02000600000000000000" pitchFamily="2" charset="0"/>
                          <a:cs typeface="Kalpurush" panose="02000600000000000000" pitchFamily="2" charset="0"/>
                        </a:rPr>
                        <a:t>মূলরস</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করুণ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103615413"/>
                  </a:ext>
                </a:extLst>
              </a:tr>
              <a:tr h="574417">
                <a:tc>
                  <a:txBody>
                    <a:bodyPr/>
                    <a:lstStyle/>
                    <a:p>
                      <a:pPr algn="ctr"/>
                      <a:r>
                        <a:rPr lang="bn-IN" dirty="0">
                          <a:latin typeface="Kalpurush" panose="02000600000000000000" pitchFamily="2" charset="0"/>
                          <a:cs typeface="Kalpurush" panose="02000600000000000000" pitchFamily="2" charset="0"/>
                        </a:rPr>
                        <a:t>শাখা</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তিনটি - ১. পশ্চিমভারতীয় (কা</a:t>
                      </a:r>
                      <a:r>
                        <a:rPr lang="en-IN" dirty="0" err="1">
                          <a:latin typeface="Kalpurush" panose="02000600000000000000" pitchFamily="2" charset="0"/>
                          <a:cs typeface="Kalpurush" panose="02000600000000000000" pitchFamily="2" charset="0"/>
                        </a:rPr>
                        <a:t>শ্মীরী</a:t>
                      </a:r>
                      <a:r>
                        <a:rPr lang="bn-IN" dirty="0">
                          <a:latin typeface="Kalpurush" panose="02000600000000000000" pitchFamily="2" charset="0"/>
                          <a:cs typeface="Kalpurush" panose="02000600000000000000" pitchFamily="2" charset="0"/>
                        </a:rPr>
                        <a:t> সংস্করণ), ২. বঙ্গদেশীয় (গৌড়ীয় সংস্করণ) এবং ৩. দক্ষিণভারতীয় (মুম্বই সংস্করণ)।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982264814"/>
                  </a:ext>
                </a:extLst>
              </a:tr>
              <a:tr h="328239">
                <a:tc>
                  <a:txBody>
                    <a:bodyPr/>
                    <a:lstStyle/>
                    <a:p>
                      <a:pPr algn="ctr"/>
                      <a:r>
                        <a:rPr lang="bn-IN" dirty="0">
                          <a:latin typeface="Kalpurush" panose="02000600000000000000" pitchFamily="2" charset="0"/>
                          <a:cs typeface="Kalpurush" panose="02000600000000000000" pitchFamily="2" charset="0"/>
                        </a:rPr>
                        <a:t>রামায়ণ অর্থ</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 চরিত। রামকে আশ্রয় করে রচিত কাব্য।</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505461663"/>
                  </a:ext>
                </a:extLst>
              </a:tr>
              <a:tr h="328239">
                <a:tc>
                  <a:txBody>
                    <a:bodyPr/>
                    <a:lstStyle/>
                    <a:p>
                      <a:pPr algn="ctr"/>
                      <a:r>
                        <a:rPr lang="bn-IN" dirty="0">
                          <a:latin typeface="Kalpurush" panose="02000600000000000000" pitchFamily="2" charset="0"/>
                          <a:cs typeface="Kalpurush" panose="02000600000000000000" pitchFamily="2" charset="0"/>
                        </a:rPr>
                        <a:t>বৃহত্তম কাণ্ড</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যুদ্ধকাণ্ড</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294607086"/>
                  </a:ext>
                </a:extLst>
              </a:tr>
              <a:tr h="328239">
                <a:tc>
                  <a:txBody>
                    <a:bodyPr/>
                    <a:lstStyle/>
                    <a:p>
                      <a:pPr algn="ctr"/>
                      <a:r>
                        <a:rPr lang="en-IN" dirty="0" err="1">
                          <a:latin typeface="Kalpurush" panose="02000600000000000000" pitchFamily="2" charset="0"/>
                          <a:cs typeface="Kalpurush" panose="02000600000000000000" pitchFamily="2" charset="0"/>
                        </a:rPr>
                        <a:t>ক্ষুদ্রতম</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কাণ্ড</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কিষ্কিন্ধ্যাকাণ্ড</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470032651"/>
                  </a:ext>
                </a:extLst>
              </a:tr>
              <a:tr h="328239">
                <a:tc>
                  <a:txBody>
                    <a:bodyPr/>
                    <a:lstStyle/>
                    <a:p>
                      <a:pPr algn="ctr"/>
                      <a:r>
                        <a:rPr lang="en-IN" dirty="0" err="1">
                          <a:latin typeface="Kalpurush" panose="02000600000000000000" pitchFamily="2" charset="0"/>
                          <a:cs typeface="Kalpurush" panose="02000600000000000000" pitchFamily="2" charset="0"/>
                        </a:rPr>
                        <a:t>দশরথের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স্ত্রী</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তিনজন</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কৌশল্যা</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সুমিত্রা</a:t>
                      </a:r>
                      <a:r>
                        <a:rPr lang="en-IN" dirty="0">
                          <a:latin typeface="Kalpurush" panose="02000600000000000000" pitchFamily="2" charset="0"/>
                          <a:cs typeface="Kalpurush" panose="02000600000000000000" pitchFamily="2" charset="0"/>
                        </a:rPr>
                        <a:t> ও </a:t>
                      </a:r>
                      <a:r>
                        <a:rPr lang="en-IN" dirty="0" err="1">
                          <a:latin typeface="Kalpurush" panose="02000600000000000000" pitchFamily="2" charset="0"/>
                          <a:cs typeface="Kalpurush" panose="02000600000000000000" pitchFamily="2" charset="0"/>
                        </a:rPr>
                        <a:t>কৈকেয়ী</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108220667"/>
                  </a:ext>
                </a:extLst>
              </a:tr>
              <a:tr h="328239">
                <a:tc>
                  <a:txBody>
                    <a:bodyPr/>
                    <a:lstStyle/>
                    <a:p>
                      <a:pPr algn="ctr"/>
                      <a:r>
                        <a:rPr lang="en-IN" dirty="0" err="1">
                          <a:latin typeface="Kalpurush" panose="02000600000000000000" pitchFamily="2" charset="0"/>
                          <a:cs typeface="Kalpurush" panose="02000600000000000000" pitchFamily="2" charset="0"/>
                        </a:rPr>
                        <a:t>দশরথের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পুত্র</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চারজন</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রাম</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কৌশল্যা</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ভরত</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কৈকেয়ী</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লক্ষ্মণ</a:t>
                      </a:r>
                      <a:r>
                        <a:rPr lang="en-IN" dirty="0">
                          <a:latin typeface="Kalpurush" panose="02000600000000000000" pitchFamily="2" charset="0"/>
                          <a:cs typeface="Kalpurush" panose="02000600000000000000" pitchFamily="2" charset="0"/>
                        </a:rPr>
                        <a:t> ও </a:t>
                      </a:r>
                      <a:r>
                        <a:rPr lang="en-IN" dirty="0" err="1">
                          <a:latin typeface="Kalpurush" panose="02000600000000000000" pitchFamily="2" charset="0"/>
                          <a:cs typeface="Kalpurush" panose="02000600000000000000" pitchFamily="2" charset="0"/>
                        </a:rPr>
                        <a:t>শত্রুঘ্ন</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সুমিত্রা</a:t>
                      </a:r>
                      <a:r>
                        <a:rPr lang="e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837785240"/>
                  </a:ext>
                </a:extLst>
              </a:tr>
              <a:tr h="37864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IN" dirty="0" err="1">
                          <a:latin typeface="Kalpurush" panose="02000600000000000000" pitchFamily="2" charset="0"/>
                          <a:cs typeface="Kalpurush" panose="02000600000000000000" pitchFamily="2" charset="0"/>
                        </a:rPr>
                        <a:t>দশরথের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পুত্রবধূ</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সীতা</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রাম</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মাণ্ডবী</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ভরত</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ঊর্মিলা</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লক্ষ্মণ</a:t>
                      </a:r>
                      <a:r>
                        <a:rPr lang="en-IN" dirty="0">
                          <a:latin typeface="Kalpurush" panose="02000600000000000000" pitchFamily="2" charset="0"/>
                          <a:cs typeface="Kalpurush" panose="02000600000000000000" pitchFamily="2" charset="0"/>
                        </a:rPr>
                        <a:t> ), </a:t>
                      </a:r>
                      <a:r>
                        <a:rPr lang="en-IN" dirty="0" err="1">
                          <a:latin typeface="Kalpurush" panose="02000600000000000000" pitchFamily="2" charset="0"/>
                          <a:cs typeface="Kalpurush" panose="02000600000000000000" pitchFamily="2" charset="0"/>
                        </a:rPr>
                        <a:t>শ্রুতকীর্তি</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শত্রুঘ্ন</a:t>
                      </a:r>
                      <a:r>
                        <a:rPr lang="e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899814026"/>
                  </a:ext>
                </a:extLst>
              </a:tr>
              <a:tr h="328239">
                <a:tc>
                  <a:txBody>
                    <a:bodyPr/>
                    <a:lstStyle/>
                    <a:p>
                      <a:pPr algn="ctr"/>
                      <a:r>
                        <a:rPr lang="en-IN" dirty="0" err="1">
                          <a:latin typeface="Kalpurush" panose="02000600000000000000" pitchFamily="2" charset="0"/>
                          <a:cs typeface="Kalpurush" panose="02000600000000000000" pitchFamily="2" charset="0"/>
                        </a:rPr>
                        <a:t>কৈকেয়ী</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বর</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দুটি</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ভরতের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রাজ্যলাভ</a:t>
                      </a:r>
                      <a:r>
                        <a:rPr lang="en-IN" dirty="0">
                          <a:latin typeface="Kalpurush" panose="02000600000000000000" pitchFamily="2" charset="0"/>
                          <a:cs typeface="Kalpurush" panose="02000600000000000000" pitchFamily="2" charset="0"/>
                        </a:rPr>
                        <a:t> ও </a:t>
                      </a:r>
                      <a:r>
                        <a:rPr lang="en-IN" dirty="0" err="1">
                          <a:latin typeface="Kalpurush" panose="02000600000000000000" pitchFamily="2" charset="0"/>
                          <a:cs typeface="Kalpurush" panose="02000600000000000000" pitchFamily="2" charset="0"/>
                        </a:rPr>
                        <a:t>রামের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বনবাস</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92981371"/>
                  </a:ext>
                </a:extLst>
              </a:tr>
              <a:tr h="328239">
                <a:tc>
                  <a:txBody>
                    <a:bodyPr/>
                    <a:lstStyle/>
                    <a:p>
                      <a:pPr algn="ctr"/>
                      <a:r>
                        <a:rPr lang="en-IN" dirty="0" err="1">
                          <a:latin typeface="Kalpurush" panose="02000600000000000000" pitchFamily="2" charset="0"/>
                          <a:cs typeface="Kalpurush" panose="02000600000000000000" pitchFamily="2" charset="0"/>
                        </a:rPr>
                        <a:t>রামের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বনবাস</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a:latin typeface="Kalpurush" panose="02000600000000000000" pitchFamily="2" charset="0"/>
                          <a:cs typeface="Kalpurush" panose="02000600000000000000" pitchFamily="2" charset="0"/>
                        </a:rPr>
                        <a:t>১৪ </a:t>
                      </a:r>
                      <a:r>
                        <a:rPr lang="en-IN" dirty="0" err="1">
                          <a:latin typeface="Kalpurush" panose="02000600000000000000" pitchFamily="2" charset="0"/>
                          <a:cs typeface="Kalpurush" panose="02000600000000000000" pitchFamily="2" charset="0"/>
                        </a:rPr>
                        <a:t>বছর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রামের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সঙ্গে</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সীতা</a:t>
                      </a:r>
                      <a:r>
                        <a:rPr lang="en-IN" dirty="0">
                          <a:latin typeface="Kalpurush" panose="02000600000000000000" pitchFamily="2" charset="0"/>
                          <a:cs typeface="Kalpurush" panose="02000600000000000000" pitchFamily="2" charset="0"/>
                        </a:rPr>
                        <a:t> ও </a:t>
                      </a:r>
                      <a:r>
                        <a:rPr lang="en-IN" dirty="0" err="1">
                          <a:latin typeface="Kalpurush" panose="02000600000000000000" pitchFamily="2" charset="0"/>
                          <a:cs typeface="Kalpurush" panose="02000600000000000000" pitchFamily="2" charset="0"/>
                        </a:rPr>
                        <a:t>লক্ষ্মণ</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গিয়েছিলেন</a:t>
                      </a:r>
                      <a:r>
                        <a:rPr lang="e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863877429"/>
                  </a:ext>
                </a:extLst>
              </a:tr>
              <a:tr h="328239">
                <a:tc>
                  <a:txBody>
                    <a:bodyPr/>
                    <a:lstStyle/>
                    <a:p>
                      <a:pPr algn="ctr"/>
                      <a:r>
                        <a:rPr lang="en-IN" dirty="0" err="1">
                          <a:latin typeface="Kalpurush" panose="02000600000000000000" pitchFamily="2" charset="0"/>
                          <a:cs typeface="Kalpurush" panose="02000600000000000000" pitchFamily="2" charset="0"/>
                        </a:rPr>
                        <a:t>রামের</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অবস্থান</a:t>
                      </a:r>
                      <a:endParaRPr lang="en-US" dirty="0">
                        <a:latin typeface="Kalpurush" panose="02000600000000000000" pitchFamily="2" charset="0"/>
                        <a:cs typeface="Kalpurush" panose="02000600000000000000" pitchFamily="2" charset="0"/>
                      </a:endParaRPr>
                    </a:p>
                  </a:txBody>
                  <a:tcPr/>
                </a:tc>
                <a:tc>
                  <a:txBody>
                    <a:bodyPr/>
                    <a:lstStyle/>
                    <a:p>
                      <a:pPr algn="ctr"/>
                      <a:r>
                        <a:rPr lang="en-IN" dirty="0" err="1">
                          <a:latin typeface="Kalpurush" panose="02000600000000000000" pitchFamily="2" charset="0"/>
                          <a:cs typeface="Kalpurush" panose="02000600000000000000" pitchFamily="2" charset="0"/>
                        </a:rPr>
                        <a:t>দণ্ডকারণ্য</a:t>
                      </a:r>
                      <a:r>
                        <a:rPr lang="en-IN" dirty="0">
                          <a:latin typeface="Kalpurush" panose="02000600000000000000" pitchFamily="2" charset="0"/>
                          <a:cs typeface="Kalpurush" panose="02000600000000000000" pitchFamily="2" charset="0"/>
                        </a:rPr>
                        <a:t> (</a:t>
                      </a:r>
                      <a:r>
                        <a:rPr lang="en-IN" dirty="0" err="1">
                          <a:latin typeface="Kalpurush" panose="02000600000000000000" pitchFamily="2" charset="0"/>
                          <a:cs typeface="Kalpurush" panose="02000600000000000000" pitchFamily="2" charset="0"/>
                        </a:rPr>
                        <a:t>পঞ্চবটী</a:t>
                      </a:r>
                      <a:r>
                        <a:rPr lang="e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79989769"/>
                  </a:ext>
                </a:extLst>
              </a:tr>
            </a:tbl>
          </a:graphicData>
        </a:graphic>
      </p:graphicFrame>
    </p:spTree>
    <p:extLst>
      <p:ext uri="{BB962C8B-B14F-4D97-AF65-F5344CB8AC3E}">
        <p14:creationId xmlns:p14="http://schemas.microsoft.com/office/powerpoint/2010/main" val="42198257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6ABAD9-AB54-A8C4-D49B-A4C29F295461}"/>
              </a:ext>
            </a:extLst>
          </p:cNvPr>
          <p:cNvSpPr txBox="1"/>
          <p:nvPr/>
        </p:nvSpPr>
        <p:spPr>
          <a:xfrm rot="10800000" flipV="1">
            <a:off x="565355" y="654507"/>
            <a:ext cx="11061289" cy="1323439"/>
          </a:xfrm>
          <a:prstGeom prst="rect">
            <a:avLst/>
          </a:prstGeom>
          <a:noFill/>
        </p:spPr>
        <p:txBody>
          <a:bodyPr wrap="square">
            <a:spAutoFit/>
          </a:bodyPr>
          <a:lstStyle/>
          <a:p>
            <a:pPr algn="ctr"/>
            <a:r>
              <a:rPr lang="en-US" sz="4000" b="1" dirty="0" err="1">
                <a:solidFill>
                  <a:schemeClr val="accent1"/>
                </a:solidFill>
                <a:latin typeface="Kalpurush" panose="02000600000000000000" pitchFamily="2" charset="0"/>
                <a:cs typeface="Kalpurush" panose="02000600000000000000" pitchFamily="2" charset="0"/>
              </a:rPr>
              <a:t>টীকা</a:t>
            </a:r>
            <a:r>
              <a:rPr lang="en-US" sz="4000" b="1" dirty="0">
                <a:solidFill>
                  <a:schemeClr val="accent1"/>
                </a:solidFill>
                <a:latin typeface="Kalpurush" panose="02000600000000000000" pitchFamily="2" charset="0"/>
                <a:cs typeface="Kalpurush" panose="02000600000000000000" pitchFamily="2" charset="0"/>
              </a:rPr>
              <a:t> </a:t>
            </a:r>
          </a:p>
          <a:p>
            <a:pPr algn="ctr"/>
            <a:endParaRPr lang="en-US" sz="2000" b="1" dirty="0">
              <a:solidFill>
                <a:schemeClr val="accent1"/>
              </a:solidFill>
              <a:latin typeface="Kalpurush" panose="02000600000000000000" pitchFamily="2" charset="0"/>
              <a:cs typeface="Kalpurush" panose="02000600000000000000" pitchFamily="2" charset="0"/>
            </a:endParaRPr>
          </a:p>
          <a:p>
            <a:r>
              <a:rPr lang="en-US" sz="2000" dirty="0" err="1">
                <a:latin typeface="Kalpurush" panose="02000600000000000000" pitchFamily="2" charset="0"/>
                <a:cs typeface="Kalpurush" panose="02000600000000000000" pitchFamily="2" charset="0"/>
              </a:rPr>
              <a:t>রামায়ণের</a:t>
            </a:r>
            <a:r>
              <a:rPr lang="en-US" sz="2000" dirty="0">
                <a:latin typeface="Kalpurush" panose="02000600000000000000" pitchFamily="2" charset="0"/>
                <a:cs typeface="Kalpurush" panose="02000600000000000000" pitchFamily="2" charset="0"/>
              </a:rPr>
              <a:t> ৩০টির </a:t>
            </a:r>
            <a:r>
              <a:rPr lang="en-US" sz="2000" dirty="0" err="1">
                <a:latin typeface="Kalpurush" panose="02000600000000000000" pitchFamily="2" charset="0"/>
                <a:cs typeface="Kalpurush" panose="02000600000000000000" pitchFamily="2" charset="0"/>
              </a:rPr>
              <a:t>অধিক</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টীকার</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উল্লেখ</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পাওয়া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যায়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কয়েকটি</a:t>
            </a:r>
            <a:r>
              <a:rPr lang="en-US" sz="2000" dirty="0">
                <a:latin typeface="Kalpurush" panose="02000600000000000000" pitchFamily="2" charset="0"/>
                <a:cs typeface="Kalpurush" panose="02000600000000000000" pitchFamily="2" charset="0"/>
              </a:rPr>
              <a:t> </a:t>
            </a:r>
            <a:r>
              <a:rPr lang="en-US" sz="2000" dirty="0" err="1">
                <a:latin typeface="Kalpurush" panose="02000600000000000000" pitchFamily="2" charset="0"/>
                <a:cs typeface="Kalpurush" panose="02000600000000000000" pitchFamily="2" charset="0"/>
              </a:rPr>
              <a:t>হল</a:t>
            </a:r>
            <a:r>
              <a:rPr lang="en-US" sz="2000" dirty="0">
                <a:latin typeface="Kalpurush" panose="02000600000000000000" pitchFamily="2" charset="0"/>
                <a:cs typeface="Kalpurush" panose="02000600000000000000" pitchFamily="2" charset="0"/>
              </a:rPr>
              <a:t>-</a:t>
            </a:r>
          </a:p>
        </p:txBody>
      </p:sp>
      <p:graphicFrame>
        <p:nvGraphicFramePr>
          <p:cNvPr id="4" name="Table 3">
            <a:extLst>
              <a:ext uri="{FF2B5EF4-FFF2-40B4-BE49-F238E27FC236}">
                <a16:creationId xmlns:a16="http://schemas.microsoft.com/office/drawing/2014/main" id="{8B6B0F35-F49B-1851-432C-9CB876E47EBB}"/>
              </a:ext>
            </a:extLst>
          </p:cNvPr>
          <p:cNvGraphicFramePr>
            <a:graphicFrameLocks noGrp="1"/>
          </p:cNvGraphicFramePr>
          <p:nvPr>
            <p:extLst>
              <p:ext uri="{D42A27DB-BD31-4B8C-83A1-F6EECF244321}">
                <p14:modId xmlns:p14="http://schemas.microsoft.com/office/powerpoint/2010/main" val="1160941422"/>
              </p:ext>
            </p:extLst>
          </p:nvPr>
        </p:nvGraphicFramePr>
        <p:xfrm>
          <a:off x="1229032" y="2379405"/>
          <a:ext cx="9645446" cy="4001724"/>
        </p:xfrm>
        <a:graphic>
          <a:graphicData uri="http://schemas.openxmlformats.org/drawingml/2006/table">
            <a:tbl>
              <a:tblPr firstRow="1" bandRow="1">
                <a:tableStyleId>{5C22544A-7EE6-4342-B048-85BDC9FD1C3A}</a:tableStyleId>
              </a:tblPr>
              <a:tblGrid>
                <a:gridCol w="4822723">
                  <a:extLst>
                    <a:ext uri="{9D8B030D-6E8A-4147-A177-3AD203B41FA5}">
                      <a16:colId xmlns:a16="http://schemas.microsoft.com/office/drawing/2014/main" val="2054627777"/>
                    </a:ext>
                  </a:extLst>
                </a:gridCol>
                <a:gridCol w="4822723">
                  <a:extLst>
                    <a:ext uri="{9D8B030D-6E8A-4147-A177-3AD203B41FA5}">
                      <a16:colId xmlns:a16="http://schemas.microsoft.com/office/drawing/2014/main" val="1568812343"/>
                    </a:ext>
                  </a:extLst>
                </a:gridCol>
              </a:tblGrid>
              <a:tr h="444636">
                <a:tc>
                  <a:txBody>
                    <a:bodyPr/>
                    <a:lstStyle/>
                    <a:p>
                      <a:pPr algn="ctr"/>
                      <a:r>
                        <a:rPr lang="bn-IN" sz="2000" dirty="0">
                          <a:latin typeface="Kalpurush" panose="02000600000000000000" pitchFamily="2" charset="0"/>
                          <a:cs typeface="Kalpurush" panose="02000600000000000000" pitchFamily="2" charset="0"/>
                        </a:rPr>
                        <a:t>টীকাকার</a:t>
                      </a:r>
                      <a:endParaRPr lang="en-US" sz="2000" dirty="0">
                        <a:latin typeface="Kalpurush" panose="02000600000000000000" pitchFamily="2" charset="0"/>
                        <a:cs typeface="Kalpurush" panose="02000600000000000000" pitchFamily="2" charset="0"/>
                      </a:endParaRPr>
                    </a:p>
                  </a:txBody>
                  <a:tcPr/>
                </a:tc>
                <a:tc>
                  <a:txBody>
                    <a:bodyPr/>
                    <a:lstStyle/>
                    <a:p>
                      <a:pPr algn="ctr"/>
                      <a:r>
                        <a:rPr lang="bn-IN" sz="2000" dirty="0">
                          <a:latin typeface="Kalpurush" panose="02000600000000000000" pitchFamily="2" charset="0"/>
                          <a:cs typeface="Kalpurush" panose="02000600000000000000" pitchFamily="2" charset="0"/>
                        </a:rPr>
                        <a:t>টীকা</a:t>
                      </a:r>
                      <a:endParaRPr lang="en-US" sz="2000"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138897074"/>
                  </a:ext>
                </a:extLst>
              </a:tr>
              <a:tr h="444636">
                <a:tc>
                  <a:txBody>
                    <a:bodyPr/>
                    <a:lstStyle/>
                    <a:p>
                      <a:pPr algn="ctr"/>
                      <a:r>
                        <a:rPr lang="bn-IN" dirty="0">
                          <a:latin typeface="Kalpurush" panose="02000600000000000000" pitchFamily="2" charset="0"/>
                          <a:cs typeface="Kalpurush" panose="02000600000000000000" pitchFamily="2" charset="0"/>
                        </a:rPr>
                        <a:t>রামানুজ (১৪শ)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রামানুজীয় টীকা (প্রাচীনতম)</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633368615"/>
                  </a:ext>
                </a:extLst>
              </a:tr>
              <a:tr h="444636">
                <a:tc>
                  <a:txBody>
                    <a:bodyPr/>
                    <a:lstStyle/>
                    <a:p>
                      <a:pPr algn="ctr"/>
                      <a:r>
                        <a:rPr lang="bn-IN" dirty="0">
                          <a:latin typeface="Kalpurush" panose="02000600000000000000" pitchFamily="2" charset="0"/>
                          <a:cs typeface="Kalpurush" panose="02000600000000000000" pitchFamily="2" charset="0"/>
                        </a:rPr>
                        <a:t>বিদ্যানাথ দীক্ষিত (১৫শ)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রামায়ণ দীপিকা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689197112"/>
                  </a:ext>
                </a:extLst>
              </a:tr>
              <a:tr h="444636">
                <a:tc>
                  <a:txBody>
                    <a:bodyPr/>
                    <a:lstStyle/>
                    <a:p>
                      <a:pPr algn="ctr"/>
                      <a:r>
                        <a:rPr lang="bn-IN" dirty="0">
                          <a:latin typeface="Kalpurush" panose="02000600000000000000" pitchFamily="2" charset="0"/>
                          <a:cs typeface="Kalpurush" panose="02000600000000000000" pitchFamily="2" charset="0"/>
                        </a:rPr>
                        <a:t>বেঙ্কট কৃষ্ণাধরী (১৫শ)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সর্বার্থসার</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556043310"/>
                  </a:ext>
                </a:extLst>
              </a:tr>
              <a:tr h="444636">
                <a:tc>
                  <a:txBody>
                    <a:bodyPr/>
                    <a:lstStyle/>
                    <a:p>
                      <a:pPr algn="ctr"/>
                      <a:r>
                        <a:rPr lang="bn-IN" dirty="0">
                          <a:latin typeface="Kalpurush" panose="02000600000000000000" pitchFamily="2" charset="0"/>
                          <a:cs typeface="Kalpurush" panose="02000600000000000000" pitchFamily="2" charset="0"/>
                        </a:rPr>
                        <a:t>ঈশ্বরদীক্ষিত (১৬শ)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বৃহদ্বিবরণ ও লঘুবিবরণ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4062741218"/>
                  </a:ext>
                </a:extLst>
              </a:tr>
              <a:tr h="444636">
                <a:tc>
                  <a:txBody>
                    <a:bodyPr/>
                    <a:lstStyle/>
                    <a:p>
                      <a:pPr algn="ctr"/>
                      <a:r>
                        <a:rPr lang="bn-IN" dirty="0">
                          <a:latin typeface="Kalpurush" panose="02000600000000000000" pitchFamily="2" charset="0"/>
                          <a:cs typeface="Kalpurush" panose="02000600000000000000" pitchFamily="2" charset="0"/>
                        </a:rPr>
                        <a:t>গোবিন্দরাজ (১৬শ)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রামায়ণভূষণ</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1207442478"/>
                  </a:ext>
                </a:extLst>
              </a:tr>
              <a:tr h="444636">
                <a:tc>
                  <a:txBody>
                    <a:bodyPr/>
                    <a:lstStyle/>
                    <a:p>
                      <a:pPr algn="ctr"/>
                      <a:r>
                        <a:rPr lang="bn-IN" dirty="0">
                          <a:latin typeface="Kalpurush" panose="02000600000000000000" pitchFamily="2" charset="0"/>
                          <a:cs typeface="Kalpurush" panose="02000600000000000000" pitchFamily="2" charset="0"/>
                        </a:rPr>
                        <a:t>যোগী মহেশ্বরতীর্থ (১৭শ</a:t>
                      </a:r>
                      <a:r>
                        <a:rPr lang="en-IN" dirty="0">
                          <a:latin typeface="Kalpurush" panose="02000600000000000000" pitchFamily="2" charset="0"/>
                          <a:cs typeface="Kalpurush" panose="02000600000000000000" pitchFamily="2" charset="0"/>
                        </a:rPr>
                        <a:t>)</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রামায়ণ তত্ত্বদীপিকা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307416036"/>
                  </a:ext>
                </a:extLst>
              </a:tr>
              <a:tr h="444636">
                <a:tc>
                  <a:txBody>
                    <a:bodyPr/>
                    <a:lstStyle/>
                    <a:p>
                      <a:pPr algn="ctr"/>
                      <a:r>
                        <a:rPr lang="bn-IN" dirty="0">
                          <a:latin typeface="Kalpurush" panose="02000600000000000000" pitchFamily="2" charset="0"/>
                          <a:cs typeface="Kalpurush" panose="02000600000000000000" pitchFamily="2" charset="0"/>
                        </a:rPr>
                        <a:t>মাধবযোগী (১৮শ)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রামায়ণ কতক</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3614642698"/>
                  </a:ext>
                </a:extLst>
              </a:tr>
              <a:tr h="444636">
                <a:tc>
                  <a:txBody>
                    <a:bodyPr/>
                    <a:lstStyle/>
                    <a:p>
                      <a:pPr algn="ctr"/>
                      <a:r>
                        <a:rPr lang="bn-IN" dirty="0">
                          <a:latin typeface="Kalpurush" panose="02000600000000000000" pitchFamily="2" charset="0"/>
                          <a:cs typeface="Kalpurush" panose="02000600000000000000" pitchFamily="2" charset="0"/>
                        </a:rPr>
                        <a:t>নাগেশভট্ট (১৮শ)</a:t>
                      </a:r>
                      <a:endParaRPr lang="en-US" dirty="0">
                        <a:latin typeface="Kalpurush" panose="02000600000000000000" pitchFamily="2" charset="0"/>
                        <a:cs typeface="Kalpurush" panose="02000600000000000000" pitchFamily="2" charset="0"/>
                      </a:endParaRPr>
                    </a:p>
                  </a:txBody>
                  <a:tcPr/>
                </a:tc>
                <a:tc>
                  <a:txBody>
                    <a:bodyPr/>
                    <a:lstStyle/>
                    <a:p>
                      <a:pPr algn="ctr"/>
                      <a:r>
                        <a:rPr lang="bn-IN" dirty="0">
                          <a:latin typeface="Kalpurush" panose="02000600000000000000" pitchFamily="2" charset="0"/>
                          <a:cs typeface="Kalpurush" panose="02000600000000000000" pitchFamily="2" charset="0"/>
                        </a:rPr>
                        <a:t>তিলকটীকা (সর্বশ্রেষ্ঠ)</a:t>
                      </a:r>
                      <a:endParaRPr lang="en-US" dirty="0">
                        <a:latin typeface="Kalpurush" panose="02000600000000000000" pitchFamily="2" charset="0"/>
                        <a:cs typeface="Kalpurush" panose="02000600000000000000" pitchFamily="2" charset="0"/>
                      </a:endParaRPr>
                    </a:p>
                  </a:txBody>
                  <a:tcPr/>
                </a:tc>
                <a:extLst>
                  <a:ext uri="{0D108BD9-81ED-4DB2-BD59-A6C34878D82A}">
                    <a16:rowId xmlns:a16="http://schemas.microsoft.com/office/drawing/2014/main" val="2873327915"/>
                  </a:ext>
                </a:extLst>
              </a:tr>
            </a:tbl>
          </a:graphicData>
        </a:graphic>
      </p:graphicFrame>
    </p:spTree>
    <p:extLst>
      <p:ext uri="{BB962C8B-B14F-4D97-AF65-F5344CB8AC3E}">
        <p14:creationId xmlns:p14="http://schemas.microsoft.com/office/powerpoint/2010/main" val="4215606423"/>
      </p:ext>
    </p:extLst>
  </p:cSld>
  <p:clrMapOvr>
    <a:masterClrMapping/>
  </p:clrMapOvr>
</p:sld>
</file>

<file path=ppt/theme/theme1.xml><?xml version="1.0" encoding="utf-8"?>
<a:theme xmlns:a="http://schemas.openxmlformats.org/drawingml/2006/main" name="Metropolitan">
  <a:themeElements>
    <a:clrScheme name="Metropolitan">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a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an">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TM03457491[[fn=Metropolitan]]</Template>
  <TotalTime>129</TotalTime>
  <Words>1250</Words>
  <Application>Microsoft Office PowerPoint</Application>
  <PresentationFormat>Widescreen</PresentationFormat>
  <Paragraphs>192</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 Light</vt:lpstr>
      <vt:lpstr>Kalpurush</vt:lpstr>
      <vt:lpstr>Times New Roman</vt:lpstr>
      <vt:lpstr>Metropolitan</vt:lpstr>
      <vt:lpstr>   রামায়ণ  Course- CC-2  CBCS Hons and Major &amp; Minor Students NEP-2020  (1st Semester )</vt:lpstr>
      <vt:lpstr>PowerPoint Presentation</vt:lpstr>
      <vt:lpstr>PowerPoint Presentation</vt:lpstr>
      <vt:lpstr>PowerPoint Presentation</vt:lpstr>
      <vt:lpstr>PowerPoint Presentation</vt:lpstr>
      <vt:lpstr>PowerPoint Presentation</vt:lpstr>
      <vt:lpstr>একনজরে রামায়ণ</vt:lpstr>
      <vt:lpstr>একনজরে রামায়ণ</vt:lpstr>
      <vt:lpstr>PowerPoint Presentation</vt:lpstr>
      <vt:lpstr>PowerPoint Presentation</vt:lpstr>
      <vt:lpstr>PowerPoint Presentation</vt:lpstr>
      <vt:lpstr>বহির্ভারতে রামায়ণ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Kaushik Sarkar</dc:creator>
  <cp:lastModifiedBy>Kaushik Sarkar</cp:lastModifiedBy>
  <cp:revision>11</cp:revision>
  <dcterms:created xsi:type="dcterms:W3CDTF">2025-01-19T16:36:31Z</dcterms:created>
  <dcterms:modified xsi:type="dcterms:W3CDTF">2025-01-19T19:23:20Z</dcterms:modified>
</cp:coreProperties>
</file>